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8" r:id="rId2"/>
    <p:sldId id="283" r:id="rId3"/>
    <p:sldId id="266" r:id="rId4"/>
    <p:sldId id="272" r:id="rId5"/>
    <p:sldId id="273" r:id="rId6"/>
    <p:sldId id="274" r:id="rId7"/>
    <p:sldId id="275" r:id="rId8"/>
    <p:sldId id="276" r:id="rId9"/>
    <p:sldId id="277" r:id="rId10"/>
    <p:sldId id="278" r:id="rId11"/>
    <p:sldId id="279" r:id="rId12"/>
    <p:sldId id="280" r:id="rId13"/>
    <p:sldId id="281" r:id="rId14"/>
    <p:sldId id="282" r:id="rId15"/>
    <p:sldId id="286" r:id="rId16"/>
    <p:sldId id="287" r:id="rId17"/>
    <p:sldId id="284"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40"/>
  </p:normalViewPr>
  <p:slideViewPr>
    <p:cSldViewPr snapToGrid="0" snapToObjects="1">
      <p:cViewPr varScale="1">
        <p:scale>
          <a:sx n="118" d="100"/>
          <a:sy n="118" d="100"/>
        </p:scale>
        <p:origin x="3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394278-E579-1E47-A3AA-DB72D32B5645}" type="datetimeFigureOut">
              <a:rPr lang="en-US" smtClean="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51543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94278-E579-1E47-A3AA-DB72D32B5645}" type="datetimeFigureOut">
              <a:rPr lang="en-US" smtClean="0"/>
              <a:t>3/22/20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83209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3D394278-E579-1E47-A3AA-DB72D32B5645}" type="datetimeFigureOut">
              <a:rPr lang="en-US" smtClean="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827687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3D394278-E579-1E47-A3AA-DB72D32B5645}" type="datetimeFigureOut">
              <a:rPr lang="en-US" smtClean="0"/>
              <a:t>3/22/20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437453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94278-E579-1E47-A3AA-DB72D32B5645}" type="datetimeFigureOut">
              <a:rPr lang="en-US" smtClean="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2035882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94278-E579-1E47-A3AA-DB72D32B5645}" type="datetimeFigureOut">
              <a:rPr lang="en-US" smtClean="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17301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94278-E579-1E47-A3AA-DB72D32B5645}" type="datetimeFigureOut">
              <a:rPr lang="en-US" smtClean="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97413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394278-E579-1E47-A3AA-DB72D32B5645}" type="datetimeFigureOut">
              <a:rPr lang="en-US" smtClean="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119960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394278-E579-1E47-A3AA-DB72D32B5645}" type="datetimeFigureOut">
              <a:rPr lang="en-US" smtClean="0"/>
              <a:t>3/22/20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23523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394278-E579-1E47-A3AA-DB72D32B5645}" type="datetimeFigureOut">
              <a:rPr lang="en-US" smtClean="0"/>
              <a:t>3/22/20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93929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394278-E579-1E47-A3AA-DB72D32B5645}" type="datetimeFigureOut">
              <a:rPr lang="en-US" smtClean="0"/>
              <a:t>3/22/20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4176211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94278-E579-1E47-A3AA-DB72D32B5645}" type="datetimeFigureOut">
              <a:rPr lang="en-US" smtClean="0"/>
              <a:t>3/22/20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49869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94278-E579-1E47-A3AA-DB72D32B5645}" type="datetimeFigureOut">
              <a:rPr lang="en-US" smtClean="0"/>
              <a:t>3/22/20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236479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3D394278-E579-1E47-A3AA-DB72D32B5645}" type="datetimeFigureOut">
              <a:rPr lang="en-US" smtClean="0"/>
              <a:t>3/22/20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91792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3D394278-E579-1E47-A3AA-DB72D32B5645}" type="datetimeFigureOut">
              <a:rPr lang="en-US" smtClean="0"/>
              <a:t>3/22/20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093DB98B-7922-2747-BCF2-C6705E409DA9}" type="slidenum">
              <a:rPr lang="en-US" smtClean="0"/>
              <a:t>‹#›</a:t>
            </a:fld>
            <a:endParaRPr lang="en-US"/>
          </a:p>
        </p:txBody>
      </p:sp>
    </p:spTree>
    <p:extLst>
      <p:ext uri="{BB962C8B-B14F-4D97-AF65-F5344CB8AC3E}">
        <p14:creationId xmlns:p14="http://schemas.microsoft.com/office/powerpoint/2010/main" val="35396811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22B6F-EF6D-6D43-BEB1-1286F5E1FDCD}"/>
              </a:ext>
            </a:extLst>
          </p:cNvPr>
          <p:cNvSpPr>
            <a:spLocks noGrp="1"/>
          </p:cNvSpPr>
          <p:nvPr>
            <p:ph type="ctrTitle"/>
          </p:nvPr>
        </p:nvSpPr>
        <p:spPr/>
        <p:txBody>
          <a:bodyPr/>
          <a:lstStyle/>
          <a:p>
            <a:r>
              <a:rPr lang="en-US" dirty="0"/>
              <a:t>Intro to Weather</a:t>
            </a:r>
            <a:br>
              <a:rPr lang="en-US" dirty="0"/>
            </a:br>
            <a:br>
              <a:rPr lang="en-US" sz="2800" dirty="0"/>
            </a:br>
            <a:r>
              <a:rPr lang="en-US" sz="2800" dirty="0"/>
              <a:t>March 23</a:t>
            </a:r>
          </a:p>
        </p:txBody>
      </p:sp>
      <p:sp>
        <p:nvSpPr>
          <p:cNvPr id="3" name="Subtitle 2">
            <a:extLst>
              <a:ext uri="{FF2B5EF4-FFF2-40B4-BE49-F238E27FC236}">
                <a16:creationId xmlns:a16="http://schemas.microsoft.com/office/drawing/2014/main" id="{E8AEDDA8-08A6-E64A-AE7D-9DECA2D15046}"/>
              </a:ext>
            </a:extLst>
          </p:cNvPr>
          <p:cNvSpPr>
            <a:spLocks noGrp="1"/>
          </p:cNvSpPr>
          <p:nvPr>
            <p:ph type="subTitle" idx="1"/>
          </p:nvPr>
        </p:nvSpPr>
        <p:spPr>
          <a:xfrm>
            <a:off x="810001" y="5280847"/>
            <a:ext cx="10572000" cy="717182"/>
          </a:xfrm>
        </p:spPr>
        <p:txBody>
          <a:bodyPr>
            <a:noAutofit/>
          </a:bodyPr>
          <a:lstStyle/>
          <a:p>
            <a:r>
              <a:rPr lang="en-US" b="1" dirty="0"/>
              <a:t>Explain how relationships between the movement and interactions of air masses, high and low pressure systems, and frontal boundaries result in weather conditions and severe storms. </a:t>
            </a:r>
          </a:p>
        </p:txBody>
      </p:sp>
    </p:spTree>
    <p:extLst>
      <p:ext uri="{BB962C8B-B14F-4D97-AF65-F5344CB8AC3E}">
        <p14:creationId xmlns:p14="http://schemas.microsoft.com/office/powerpoint/2010/main" val="174233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92D81-12E1-4648-91E5-9A9ABB9FA3F4}"/>
              </a:ext>
            </a:extLst>
          </p:cNvPr>
          <p:cNvSpPr>
            <a:spLocks noGrp="1"/>
          </p:cNvSpPr>
          <p:nvPr>
            <p:ph type="title"/>
          </p:nvPr>
        </p:nvSpPr>
        <p:spPr/>
        <p:txBody>
          <a:bodyPr/>
          <a:lstStyle/>
          <a:p>
            <a:r>
              <a:rPr lang="en-US" dirty="0"/>
              <a:t>Air masses and Weather Fronts</a:t>
            </a:r>
          </a:p>
        </p:txBody>
      </p:sp>
      <p:sp>
        <p:nvSpPr>
          <p:cNvPr id="3" name="Content Placeholder 2">
            <a:extLst>
              <a:ext uri="{FF2B5EF4-FFF2-40B4-BE49-F238E27FC236}">
                <a16:creationId xmlns:a16="http://schemas.microsoft.com/office/drawing/2014/main" id="{2B99EA46-762D-CE49-971D-C19AC48DFC7D}"/>
              </a:ext>
            </a:extLst>
          </p:cNvPr>
          <p:cNvSpPr>
            <a:spLocks noGrp="1"/>
          </p:cNvSpPr>
          <p:nvPr>
            <p:ph idx="1"/>
          </p:nvPr>
        </p:nvSpPr>
        <p:spPr>
          <a:xfrm>
            <a:off x="709855" y="2135202"/>
            <a:ext cx="10554574" cy="1881627"/>
          </a:xfrm>
        </p:spPr>
        <p:txBody>
          <a:bodyPr>
            <a:normAutofit/>
          </a:bodyPr>
          <a:lstStyle/>
          <a:p>
            <a:r>
              <a:rPr lang="en-US" dirty="0"/>
              <a:t>An</a:t>
            </a:r>
            <a:r>
              <a:rPr lang="en-US" b="1" dirty="0"/>
              <a:t> Air mass </a:t>
            </a:r>
            <a:r>
              <a:rPr lang="en-US" dirty="0"/>
              <a:t>is a large volume of air that has almost equal temperature and amount of moisture in it. (The air in the whole area is about the same.)</a:t>
            </a:r>
          </a:p>
          <a:p>
            <a:r>
              <a:rPr lang="en-US" dirty="0"/>
              <a:t>Air masses form when the air over a large area of Earth stays in place for several days. This allows the air to adjust to the temperature and humidity of the land or water beneath it.</a:t>
            </a:r>
          </a:p>
          <a:p>
            <a:r>
              <a:rPr lang="en-US" dirty="0"/>
              <a:t>When an air mass moves, it causes changes to the weather in the new area it travels to. </a:t>
            </a:r>
          </a:p>
        </p:txBody>
      </p:sp>
      <p:pic>
        <p:nvPicPr>
          <p:cNvPr id="9218" name="Picture 2">
            <a:extLst>
              <a:ext uri="{FF2B5EF4-FFF2-40B4-BE49-F238E27FC236}">
                <a16:creationId xmlns:a16="http://schemas.microsoft.com/office/drawing/2014/main" id="{916C7E2B-0927-8D44-911E-ADDF63440C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165" y="4103914"/>
            <a:ext cx="4217925"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0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1FAC-E6B2-A246-9463-71FC16E33D1D}"/>
              </a:ext>
            </a:extLst>
          </p:cNvPr>
          <p:cNvSpPr>
            <a:spLocks noGrp="1"/>
          </p:cNvSpPr>
          <p:nvPr>
            <p:ph type="title"/>
          </p:nvPr>
        </p:nvSpPr>
        <p:spPr/>
        <p:txBody>
          <a:bodyPr/>
          <a:lstStyle/>
          <a:p>
            <a:r>
              <a:rPr lang="en-US" dirty="0"/>
              <a:t>Air Masses and Weather Fronts</a:t>
            </a:r>
          </a:p>
        </p:txBody>
      </p:sp>
      <p:sp>
        <p:nvSpPr>
          <p:cNvPr id="3" name="Content Placeholder 2">
            <a:extLst>
              <a:ext uri="{FF2B5EF4-FFF2-40B4-BE49-F238E27FC236}">
                <a16:creationId xmlns:a16="http://schemas.microsoft.com/office/drawing/2014/main" id="{DB7C8935-F1A9-1D46-B340-2CB1DFD83BCB}"/>
              </a:ext>
            </a:extLst>
          </p:cNvPr>
          <p:cNvSpPr>
            <a:spLocks noGrp="1"/>
          </p:cNvSpPr>
          <p:nvPr>
            <p:ph idx="1"/>
          </p:nvPr>
        </p:nvSpPr>
        <p:spPr>
          <a:xfrm>
            <a:off x="818712" y="2222287"/>
            <a:ext cx="10554574" cy="2512999"/>
          </a:xfrm>
        </p:spPr>
        <p:txBody>
          <a:bodyPr/>
          <a:lstStyle/>
          <a:p>
            <a:r>
              <a:rPr lang="en-US" dirty="0"/>
              <a:t>When different air masses meet, they form a </a:t>
            </a:r>
            <a:r>
              <a:rPr lang="en-US" b="1" dirty="0"/>
              <a:t>front</a:t>
            </a:r>
            <a:r>
              <a:rPr lang="en-US" dirty="0"/>
              <a:t>. A front is the boundary between the two air masses, and it is the result of the different densities of the air. Fronts affect weather, but they cannot be seen. </a:t>
            </a:r>
          </a:p>
          <a:p>
            <a:r>
              <a:rPr lang="en-US" dirty="0"/>
              <a:t>Fronts can be warm fronts or cold fronts, depending on whether they are bringing cold or warm air into the area.</a:t>
            </a:r>
          </a:p>
          <a:p>
            <a:r>
              <a:rPr lang="en-US" dirty="0"/>
              <a:t>There are several different air masses that interact in                                                                    the U.S. and affect our weather.</a:t>
            </a:r>
          </a:p>
        </p:txBody>
      </p:sp>
      <p:pic>
        <p:nvPicPr>
          <p:cNvPr id="10244" name="Picture 4" descr="pathsair">
            <a:extLst>
              <a:ext uri="{FF2B5EF4-FFF2-40B4-BE49-F238E27FC236}">
                <a16:creationId xmlns:a16="http://schemas.microsoft.com/office/drawing/2014/main" id="{C4C7D9F0-EFDD-FA42-A528-951F4F8565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233" y="4023360"/>
            <a:ext cx="4982767" cy="2834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16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40B27-5094-4744-BE99-88632E1A05BC}"/>
              </a:ext>
            </a:extLst>
          </p:cNvPr>
          <p:cNvSpPr>
            <a:spLocks noGrp="1"/>
          </p:cNvSpPr>
          <p:nvPr>
            <p:ph type="title"/>
          </p:nvPr>
        </p:nvSpPr>
        <p:spPr/>
        <p:txBody>
          <a:bodyPr/>
          <a:lstStyle/>
          <a:p>
            <a:r>
              <a:rPr lang="en-US" dirty="0"/>
              <a:t>Warm Fronts</a:t>
            </a:r>
          </a:p>
        </p:txBody>
      </p:sp>
      <p:sp>
        <p:nvSpPr>
          <p:cNvPr id="3" name="Content Placeholder 2">
            <a:extLst>
              <a:ext uri="{FF2B5EF4-FFF2-40B4-BE49-F238E27FC236}">
                <a16:creationId xmlns:a16="http://schemas.microsoft.com/office/drawing/2014/main" id="{E1D2A53C-4EAF-A74E-B723-A0C30A9BF21A}"/>
              </a:ext>
            </a:extLst>
          </p:cNvPr>
          <p:cNvSpPr>
            <a:spLocks noGrp="1"/>
          </p:cNvSpPr>
          <p:nvPr>
            <p:ph idx="1"/>
          </p:nvPr>
        </p:nvSpPr>
        <p:spPr>
          <a:xfrm>
            <a:off x="818712" y="2222287"/>
            <a:ext cx="10554574" cy="1359113"/>
          </a:xfrm>
        </p:spPr>
        <p:txBody>
          <a:bodyPr/>
          <a:lstStyle/>
          <a:p>
            <a:pPr marL="0" indent="0">
              <a:buNone/>
            </a:pPr>
            <a:r>
              <a:rPr lang="en-US" dirty="0">
                <a:solidFill>
                  <a:srgbClr val="FF0000"/>
                </a:solidFill>
              </a:rPr>
              <a:t>A warm front forms when warm air moves over cold air.</a:t>
            </a:r>
          </a:p>
          <a:p>
            <a:r>
              <a:rPr lang="en-US" dirty="0"/>
              <a:t>If a cold air mass is in an area, and a warmer air mass moves in moving the same direction, the warm air mass will rise over the cold air mass, since the warm air is less dense. </a:t>
            </a:r>
          </a:p>
        </p:txBody>
      </p:sp>
      <p:pic>
        <p:nvPicPr>
          <p:cNvPr id="7172" name="Picture 4" descr="Warm Weather Front">
            <a:extLst>
              <a:ext uri="{FF2B5EF4-FFF2-40B4-BE49-F238E27FC236}">
                <a16:creationId xmlns:a16="http://schemas.microsoft.com/office/drawing/2014/main" id="{45F7FF7E-A930-B044-8944-91F18D63CB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8146" y="3831772"/>
            <a:ext cx="5573732" cy="2834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546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BF8D9-4D2F-934E-81E1-E54D9C8B755F}"/>
              </a:ext>
            </a:extLst>
          </p:cNvPr>
          <p:cNvSpPr>
            <a:spLocks noGrp="1"/>
          </p:cNvSpPr>
          <p:nvPr>
            <p:ph type="title"/>
          </p:nvPr>
        </p:nvSpPr>
        <p:spPr/>
        <p:txBody>
          <a:bodyPr/>
          <a:lstStyle/>
          <a:p>
            <a:r>
              <a:rPr lang="en-US" dirty="0"/>
              <a:t>Cold Fronts</a:t>
            </a:r>
          </a:p>
        </p:txBody>
      </p:sp>
      <p:sp>
        <p:nvSpPr>
          <p:cNvPr id="3" name="Content Placeholder 2">
            <a:extLst>
              <a:ext uri="{FF2B5EF4-FFF2-40B4-BE49-F238E27FC236}">
                <a16:creationId xmlns:a16="http://schemas.microsoft.com/office/drawing/2014/main" id="{38F02D28-7D78-A549-A4C2-D541DF1D60F0}"/>
              </a:ext>
            </a:extLst>
          </p:cNvPr>
          <p:cNvSpPr>
            <a:spLocks noGrp="1"/>
          </p:cNvSpPr>
          <p:nvPr>
            <p:ph idx="1"/>
          </p:nvPr>
        </p:nvSpPr>
        <p:spPr>
          <a:xfrm>
            <a:off x="818712" y="2222287"/>
            <a:ext cx="10554574" cy="1500627"/>
          </a:xfrm>
        </p:spPr>
        <p:txBody>
          <a:bodyPr/>
          <a:lstStyle/>
          <a:p>
            <a:r>
              <a:rPr lang="en-US" dirty="0">
                <a:solidFill>
                  <a:srgbClr val="FF0000"/>
                </a:solidFill>
              </a:rPr>
              <a:t>A cold front forms when cold air sinks under warm air.</a:t>
            </a:r>
          </a:p>
          <a:p>
            <a:r>
              <a:rPr lang="en-US" dirty="0"/>
              <a:t>If a warm air mass is in an area, and a colder air mass moves in moving the same direction, the cold air mass will slip under the warm air and will push the warm air up. This is because the cold air is more dense than the warm air.</a:t>
            </a:r>
          </a:p>
        </p:txBody>
      </p:sp>
      <p:pic>
        <p:nvPicPr>
          <p:cNvPr id="8194" name="Picture 2" descr="Cold Weather Front">
            <a:extLst>
              <a:ext uri="{FF2B5EF4-FFF2-40B4-BE49-F238E27FC236}">
                <a16:creationId xmlns:a16="http://schemas.microsoft.com/office/drawing/2014/main" id="{558C192C-FE30-984D-98C6-7BC3930E01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5928" y="3885306"/>
            <a:ext cx="592667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484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79CFD-E4C0-364D-9B1C-443289B1C5B4}"/>
              </a:ext>
            </a:extLst>
          </p:cNvPr>
          <p:cNvSpPr>
            <a:spLocks noGrp="1"/>
          </p:cNvSpPr>
          <p:nvPr>
            <p:ph type="title"/>
          </p:nvPr>
        </p:nvSpPr>
        <p:spPr/>
        <p:txBody>
          <a:bodyPr/>
          <a:lstStyle/>
          <a:p>
            <a:r>
              <a:rPr lang="en-US" dirty="0"/>
              <a:t>Stationary Fronts</a:t>
            </a:r>
          </a:p>
        </p:txBody>
      </p:sp>
      <p:sp>
        <p:nvSpPr>
          <p:cNvPr id="3" name="Content Placeholder 2">
            <a:extLst>
              <a:ext uri="{FF2B5EF4-FFF2-40B4-BE49-F238E27FC236}">
                <a16:creationId xmlns:a16="http://schemas.microsoft.com/office/drawing/2014/main" id="{FD55EEA0-9274-7445-8C7A-ED513E272536}"/>
              </a:ext>
            </a:extLst>
          </p:cNvPr>
          <p:cNvSpPr>
            <a:spLocks noGrp="1"/>
          </p:cNvSpPr>
          <p:nvPr>
            <p:ph idx="1"/>
          </p:nvPr>
        </p:nvSpPr>
        <p:spPr>
          <a:xfrm>
            <a:off x="818712" y="2222288"/>
            <a:ext cx="10554574" cy="2404141"/>
          </a:xfrm>
        </p:spPr>
        <p:txBody>
          <a:bodyPr/>
          <a:lstStyle/>
          <a:p>
            <a:pPr marL="0" indent="0">
              <a:buNone/>
            </a:pPr>
            <a:r>
              <a:rPr lang="en-US" dirty="0"/>
              <a:t>A stationary front forms when a cold front and a warm front meet, but neither has enough energy to move the other.</a:t>
            </a:r>
          </a:p>
          <a:p>
            <a:r>
              <a:rPr lang="en-US" dirty="0"/>
              <a:t>When a warm air mass moves in from one direction, and a cold air mass moves in from the other direction, but neither one has much wind, they form an unmoving front called a stationary front. </a:t>
            </a:r>
          </a:p>
          <a:p>
            <a:r>
              <a:rPr lang="en-US" dirty="0"/>
              <a:t>Stationary fronts usually stay in place for several days, and can cause unchanging weather.</a:t>
            </a:r>
          </a:p>
        </p:txBody>
      </p:sp>
      <p:pic>
        <p:nvPicPr>
          <p:cNvPr id="11266" name="Picture 2" descr="Stationary Front">
            <a:extLst>
              <a:ext uri="{FF2B5EF4-FFF2-40B4-BE49-F238E27FC236}">
                <a16:creationId xmlns:a16="http://schemas.microsoft.com/office/drawing/2014/main" id="{5F21EDEB-701D-5C4D-8174-336999F4A1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75" t="25949" r="4463" b="13240"/>
          <a:stretch/>
        </p:blipFill>
        <p:spPr bwMode="auto">
          <a:xfrm>
            <a:off x="5464629" y="4354285"/>
            <a:ext cx="3644303" cy="246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050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1B0B2-CF6B-A34D-9770-4CF0FF9FA197}"/>
              </a:ext>
            </a:extLst>
          </p:cNvPr>
          <p:cNvSpPr>
            <a:spLocks noGrp="1"/>
          </p:cNvSpPr>
          <p:nvPr>
            <p:ph type="title"/>
          </p:nvPr>
        </p:nvSpPr>
        <p:spPr/>
        <p:txBody>
          <a:bodyPr/>
          <a:lstStyle/>
          <a:p>
            <a:r>
              <a:rPr lang="en-US" dirty="0"/>
              <a:t>Low Pressure Systems</a:t>
            </a:r>
          </a:p>
        </p:txBody>
      </p:sp>
      <p:sp>
        <p:nvSpPr>
          <p:cNvPr id="3" name="Content Placeholder 2">
            <a:extLst>
              <a:ext uri="{FF2B5EF4-FFF2-40B4-BE49-F238E27FC236}">
                <a16:creationId xmlns:a16="http://schemas.microsoft.com/office/drawing/2014/main" id="{5D5B0BA4-F915-E34B-899D-3DF0859E8244}"/>
              </a:ext>
            </a:extLst>
          </p:cNvPr>
          <p:cNvSpPr>
            <a:spLocks noGrp="1"/>
          </p:cNvSpPr>
          <p:nvPr>
            <p:ph idx="1"/>
          </p:nvPr>
        </p:nvSpPr>
        <p:spPr>
          <a:xfrm>
            <a:off x="659727" y="2211401"/>
            <a:ext cx="10872545" cy="3993456"/>
          </a:xfrm>
        </p:spPr>
        <p:txBody>
          <a:bodyPr/>
          <a:lstStyle/>
          <a:p>
            <a:r>
              <a:rPr lang="en-US" dirty="0"/>
              <a:t>Any time that warm air rises, the air cools. If there is water vapor in the air, clouds will form as the water condenses when the air cools.</a:t>
            </a:r>
          </a:p>
          <a:p>
            <a:r>
              <a:rPr lang="en-US" dirty="0">
                <a:solidFill>
                  <a:srgbClr val="FF0000"/>
                </a:solidFill>
              </a:rPr>
              <a:t>Warm air rising in weather usually leads to precipitation.</a:t>
            </a:r>
          </a:p>
          <a:p>
            <a:r>
              <a:rPr lang="en-US" dirty="0"/>
              <a:t>When does warm air rise?</a:t>
            </a:r>
          </a:p>
          <a:p>
            <a:pPr lvl="1"/>
            <a:r>
              <a:rPr lang="en-US" dirty="0"/>
              <a:t>Low pressure areas have warm air rising, and typically cause </a:t>
            </a:r>
            <a:r>
              <a:rPr lang="en-US" dirty="0">
                <a:solidFill>
                  <a:srgbClr val="FF0000"/>
                </a:solidFill>
              </a:rPr>
              <a:t>rain</a:t>
            </a:r>
            <a:r>
              <a:rPr lang="en-US" dirty="0"/>
              <a:t>.</a:t>
            </a:r>
          </a:p>
          <a:p>
            <a:pPr lvl="1"/>
            <a:r>
              <a:rPr lang="en-US" dirty="0"/>
              <a:t>Cold fronts (a cold air mass slipping under a warm air mass) cause warm air to rise quickly, often causing </a:t>
            </a:r>
            <a:r>
              <a:rPr lang="en-US" dirty="0">
                <a:solidFill>
                  <a:srgbClr val="FF0000"/>
                </a:solidFill>
              </a:rPr>
              <a:t>thunderstorms</a:t>
            </a:r>
            <a:r>
              <a:rPr lang="en-US" dirty="0"/>
              <a:t>.</a:t>
            </a:r>
          </a:p>
          <a:p>
            <a:pPr lvl="1"/>
            <a:r>
              <a:rPr lang="en-US" dirty="0"/>
              <a:t>Warm fronts (a warm air mass sliding slowly over a cold air mass) causes warm air to rise and often results in </a:t>
            </a:r>
            <a:r>
              <a:rPr lang="en-US" dirty="0">
                <a:solidFill>
                  <a:srgbClr val="FF0000"/>
                </a:solidFill>
              </a:rPr>
              <a:t>drizzly rain</a:t>
            </a:r>
            <a:r>
              <a:rPr lang="en-US" dirty="0"/>
              <a:t>.</a:t>
            </a:r>
          </a:p>
          <a:p>
            <a:pPr lvl="1"/>
            <a:r>
              <a:rPr lang="en-US" dirty="0"/>
              <a:t>As air rises over a mountain, the air cools and </a:t>
            </a:r>
            <a:r>
              <a:rPr lang="en-US" dirty="0">
                <a:solidFill>
                  <a:srgbClr val="FF0000"/>
                </a:solidFill>
              </a:rPr>
              <a:t>precipitation</a:t>
            </a:r>
            <a:r>
              <a:rPr lang="en-US" dirty="0"/>
              <a:t> falls. On the other side of the mountain, little precipitation occurs (the rain shadow effect).</a:t>
            </a:r>
          </a:p>
        </p:txBody>
      </p:sp>
    </p:spTree>
    <p:extLst>
      <p:ext uri="{BB962C8B-B14F-4D97-AF65-F5344CB8AC3E}">
        <p14:creationId xmlns:p14="http://schemas.microsoft.com/office/powerpoint/2010/main" val="3127917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C3EC-D24A-314A-A284-A776D7147EE9}"/>
              </a:ext>
            </a:extLst>
          </p:cNvPr>
          <p:cNvSpPr>
            <a:spLocks noGrp="1"/>
          </p:cNvSpPr>
          <p:nvPr>
            <p:ph type="title"/>
          </p:nvPr>
        </p:nvSpPr>
        <p:spPr/>
        <p:txBody>
          <a:bodyPr/>
          <a:lstStyle/>
          <a:p>
            <a:r>
              <a:rPr lang="en-US" dirty="0"/>
              <a:t>High Pressure Systems</a:t>
            </a:r>
          </a:p>
        </p:txBody>
      </p:sp>
      <p:sp>
        <p:nvSpPr>
          <p:cNvPr id="3" name="Content Placeholder 2">
            <a:extLst>
              <a:ext uri="{FF2B5EF4-FFF2-40B4-BE49-F238E27FC236}">
                <a16:creationId xmlns:a16="http://schemas.microsoft.com/office/drawing/2014/main" id="{7EC58930-8533-4343-B312-1345EC754A73}"/>
              </a:ext>
            </a:extLst>
          </p:cNvPr>
          <p:cNvSpPr>
            <a:spLocks noGrp="1"/>
          </p:cNvSpPr>
          <p:nvPr>
            <p:ph idx="1"/>
          </p:nvPr>
        </p:nvSpPr>
        <p:spPr>
          <a:xfrm>
            <a:off x="818712" y="2222288"/>
            <a:ext cx="10554574" cy="2175542"/>
          </a:xfrm>
        </p:spPr>
        <p:txBody>
          <a:bodyPr/>
          <a:lstStyle/>
          <a:p>
            <a:r>
              <a:rPr lang="en-US" dirty="0">
                <a:solidFill>
                  <a:srgbClr val="FF0000"/>
                </a:solidFill>
              </a:rPr>
              <a:t>High pressure areas </a:t>
            </a:r>
            <a:r>
              <a:rPr lang="en-US" dirty="0"/>
              <a:t>have cold air sinking. As the air sinks, it spreads towards areas of low pressure. As it sinks, it also becomes warmer, and the warm air takes moisture out of the air.</a:t>
            </a:r>
          </a:p>
          <a:p>
            <a:r>
              <a:rPr lang="en-US" dirty="0"/>
              <a:t> The warm, drier air resulting from high pressure air sinking usually leads to </a:t>
            </a:r>
            <a:r>
              <a:rPr lang="en-US" dirty="0">
                <a:solidFill>
                  <a:srgbClr val="FF0000"/>
                </a:solidFill>
              </a:rPr>
              <a:t>clear skies and calm weather</a:t>
            </a:r>
            <a:r>
              <a:rPr lang="en-US" dirty="0"/>
              <a:t>.</a:t>
            </a:r>
          </a:p>
        </p:txBody>
      </p:sp>
    </p:spTree>
    <p:extLst>
      <p:ext uri="{BB962C8B-B14F-4D97-AF65-F5344CB8AC3E}">
        <p14:creationId xmlns:p14="http://schemas.microsoft.com/office/powerpoint/2010/main" val="3425125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A8705-B498-8B40-9E7A-8822E6A6976E}"/>
              </a:ext>
            </a:extLst>
          </p:cNvPr>
          <p:cNvSpPr>
            <a:spLocks noGrp="1"/>
          </p:cNvSpPr>
          <p:nvPr>
            <p:ph type="title"/>
          </p:nvPr>
        </p:nvSpPr>
        <p:spPr/>
        <p:txBody>
          <a:bodyPr/>
          <a:lstStyle/>
          <a:p>
            <a:r>
              <a:rPr lang="en-US" dirty="0"/>
              <a:t>Intro to Weather Summary</a:t>
            </a:r>
          </a:p>
        </p:txBody>
      </p:sp>
      <p:sp>
        <p:nvSpPr>
          <p:cNvPr id="3" name="Content Placeholder 2">
            <a:extLst>
              <a:ext uri="{FF2B5EF4-FFF2-40B4-BE49-F238E27FC236}">
                <a16:creationId xmlns:a16="http://schemas.microsoft.com/office/drawing/2014/main" id="{76EDF44C-FD43-6A4A-BF12-6F082B5D4166}"/>
              </a:ext>
            </a:extLst>
          </p:cNvPr>
          <p:cNvSpPr>
            <a:spLocks noGrp="1"/>
          </p:cNvSpPr>
          <p:nvPr>
            <p:ph idx="1"/>
          </p:nvPr>
        </p:nvSpPr>
        <p:spPr>
          <a:xfrm>
            <a:off x="818712" y="2222287"/>
            <a:ext cx="11210002" cy="4494200"/>
          </a:xfrm>
        </p:spPr>
        <p:txBody>
          <a:bodyPr>
            <a:normAutofit/>
          </a:bodyPr>
          <a:lstStyle/>
          <a:p>
            <a:r>
              <a:rPr lang="en-US" dirty="0"/>
              <a:t>Temperature affects air density, and air density affects air pressure. </a:t>
            </a:r>
          </a:p>
          <a:p>
            <a:r>
              <a:rPr lang="en-US" dirty="0">
                <a:solidFill>
                  <a:srgbClr val="FF0000"/>
                </a:solidFill>
              </a:rPr>
              <a:t>High pressure areas move air (as wind) to low pressure areas.</a:t>
            </a:r>
          </a:p>
          <a:p>
            <a:r>
              <a:rPr lang="en-US" dirty="0"/>
              <a:t>Large air masses exist that have characteristic temperatures and moisture content.</a:t>
            </a:r>
          </a:p>
          <a:p>
            <a:r>
              <a:rPr lang="en-US" dirty="0"/>
              <a:t>When different air masses meet, they form a boundary, called a front.</a:t>
            </a:r>
          </a:p>
          <a:p>
            <a:r>
              <a:rPr lang="en-US" dirty="0">
                <a:solidFill>
                  <a:srgbClr val="FF0000"/>
                </a:solidFill>
              </a:rPr>
              <a:t>The differences in density of the cold and warm air masses prevent the air masses from mixing. Instead, the warm air always ends up on top of the cold air. The way that the warm air ends up on top determines if a cold front or a warm front results.</a:t>
            </a:r>
          </a:p>
          <a:p>
            <a:r>
              <a:rPr lang="en-US" dirty="0">
                <a:solidFill>
                  <a:srgbClr val="FF0000"/>
                </a:solidFill>
              </a:rPr>
              <a:t>Movement of a front changes the weather. </a:t>
            </a:r>
            <a:r>
              <a:rPr lang="en-US" dirty="0"/>
              <a:t>Weather can become colder as a cold front moves in, or warmer if a warm front moves in.</a:t>
            </a:r>
          </a:p>
          <a:p>
            <a:r>
              <a:rPr lang="en-US" dirty="0"/>
              <a:t>Stationary fronts form when a cold front and a warm front meet and stop moving for several days. </a:t>
            </a:r>
          </a:p>
          <a:p>
            <a:r>
              <a:rPr lang="en-US" dirty="0">
                <a:solidFill>
                  <a:srgbClr val="FF0000"/>
                </a:solidFill>
              </a:rPr>
              <a:t>Low pressure systems usually cause rain. High pressure systems usually produce clear weather.</a:t>
            </a:r>
          </a:p>
        </p:txBody>
      </p:sp>
    </p:spTree>
    <p:extLst>
      <p:ext uri="{BB962C8B-B14F-4D97-AF65-F5344CB8AC3E}">
        <p14:creationId xmlns:p14="http://schemas.microsoft.com/office/powerpoint/2010/main" val="2557055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22D7-264E-F842-9604-7F4FFA6D45C1}"/>
              </a:ext>
            </a:extLst>
          </p:cNvPr>
          <p:cNvSpPr>
            <a:spLocks noGrp="1"/>
          </p:cNvSpPr>
          <p:nvPr>
            <p:ph type="title"/>
          </p:nvPr>
        </p:nvSpPr>
        <p:spPr/>
        <p:txBody>
          <a:bodyPr/>
          <a:lstStyle/>
          <a:p>
            <a:r>
              <a:rPr lang="en-US" dirty="0"/>
              <a:t>Exit ticket (Mastery Connect)</a:t>
            </a:r>
          </a:p>
        </p:txBody>
      </p:sp>
      <p:sp>
        <p:nvSpPr>
          <p:cNvPr id="3" name="Content Placeholder 2">
            <a:extLst>
              <a:ext uri="{FF2B5EF4-FFF2-40B4-BE49-F238E27FC236}">
                <a16:creationId xmlns:a16="http://schemas.microsoft.com/office/drawing/2014/main" id="{AC3105A8-A2E3-814D-8C4D-DD092C87CEA2}"/>
              </a:ext>
            </a:extLst>
          </p:cNvPr>
          <p:cNvSpPr>
            <a:spLocks noGrp="1"/>
          </p:cNvSpPr>
          <p:nvPr>
            <p:ph idx="1"/>
          </p:nvPr>
        </p:nvSpPr>
        <p:spPr>
          <a:xfrm>
            <a:off x="818712" y="2222288"/>
            <a:ext cx="10554574" cy="2752483"/>
          </a:xfrm>
        </p:spPr>
        <p:txBody>
          <a:bodyPr/>
          <a:lstStyle/>
          <a:p>
            <a:pPr marL="0" indent="0">
              <a:buNone/>
            </a:pPr>
            <a:r>
              <a:rPr lang="en-US" dirty="0"/>
              <a:t>Go to Mastery Connect and enter the code for your class. The exit ticket WILL be graded, but all scores will be recorded as 80, 90, or 100. </a:t>
            </a:r>
          </a:p>
          <a:p>
            <a:r>
              <a:rPr lang="en-US" dirty="0"/>
              <a:t>First period:		566416</a:t>
            </a:r>
          </a:p>
          <a:p>
            <a:r>
              <a:rPr lang="en-US" dirty="0"/>
              <a:t>Second period:	612732</a:t>
            </a:r>
          </a:p>
          <a:p>
            <a:r>
              <a:rPr lang="en-US" dirty="0"/>
              <a:t>Third period:		523485</a:t>
            </a:r>
          </a:p>
          <a:p>
            <a:r>
              <a:rPr lang="en-US" dirty="0"/>
              <a:t>Fourth period:	868405</a:t>
            </a:r>
          </a:p>
        </p:txBody>
      </p:sp>
    </p:spTree>
    <p:extLst>
      <p:ext uri="{BB962C8B-B14F-4D97-AF65-F5344CB8AC3E}">
        <p14:creationId xmlns:p14="http://schemas.microsoft.com/office/powerpoint/2010/main" val="183562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014A6-23F6-B240-B3E8-FE4868095D17}"/>
              </a:ext>
            </a:extLst>
          </p:cNvPr>
          <p:cNvSpPr>
            <a:spLocks noGrp="1"/>
          </p:cNvSpPr>
          <p:nvPr>
            <p:ph type="title"/>
          </p:nvPr>
        </p:nvSpPr>
        <p:spPr/>
        <p:txBody>
          <a:bodyPr/>
          <a:lstStyle/>
          <a:p>
            <a:r>
              <a:rPr lang="en-US" dirty="0"/>
              <a:t>Think about it</a:t>
            </a:r>
          </a:p>
        </p:txBody>
      </p:sp>
      <p:sp>
        <p:nvSpPr>
          <p:cNvPr id="3" name="Content Placeholder 2">
            <a:extLst>
              <a:ext uri="{FF2B5EF4-FFF2-40B4-BE49-F238E27FC236}">
                <a16:creationId xmlns:a16="http://schemas.microsoft.com/office/drawing/2014/main" id="{1544FAD1-7D65-894C-89AA-95B2A1FF99DA}"/>
              </a:ext>
            </a:extLst>
          </p:cNvPr>
          <p:cNvSpPr>
            <a:spLocks noGrp="1"/>
          </p:cNvSpPr>
          <p:nvPr>
            <p:ph idx="1"/>
          </p:nvPr>
        </p:nvSpPr>
        <p:spPr>
          <a:xfrm>
            <a:off x="818712" y="2222288"/>
            <a:ext cx="10554574" cy="2393256"/>
          </a:xfrm>
        </p:spPr>
        <p:txBody>
          <a:bodyPr/>
          <a:lstStyle/>
          <a:p>
            <a:pPr marL="0" indent="0">
              <a:buNone/>
            </a:pPr>
            <a:r>
              <a:rPr lang="en-US" dirty="0"/>
              <a:t>The climate of an area is fairly constant (at least before global warming). But weather changes a lot, beyond seasonal changes caused by orbiting the sun. Weather often changes from one day to another.</a:t>
            </a:r>
          </a:p>
          <a:p>
            <a:pPr marL="0" indent="0">
              <a:buNone/>
            </a:pPr>
            <a:endParaRPr lang="en-US" dirty="0"/>
          </a:p>
          <a:p>
            <a:pPr marL="0" indent="0">
              <a:buNone/>
            </a:pPr>
            <a:r>
              <a:rPr lang="en-US" dirty="0"/>
              <a:t>What causes the differences in weather that occur within a week?</a:t>
            </a:r>
          </a:p>
          <a:p>
            <a:endParaRPr lang="en-US" dirty="0"/>
          </a:p>
        </p:txBody>
      </p:sp>
    </p:spTree>
    <p:extLst>
      <p:ext uri="{BB962C8B-B14F-4D97-AF65-F5344CB8AC3E}">
        <p14:creationId xmlns:p14="http://schemas.microsoft.com/office/powerpoint/2010/main" val="231154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6B2F-9A1E-F24F-B038-4EB2AF058790}"/>
              </a:ext>
            </a:extLst>
          </p:cNvPr>
          <p:cNvSpPr>
            <a:spLocks noGrp="1"/>
          </p:cNvSpPr>
          <p:nvPr>
            <p:ph type="title"/>
          </p:nvPr>
        </p:nvSpPr>
        <p:spPr/>
        <p:txBody>
          <a:bodyPr/>
          <a:lstStyle/>
          <a:p>
            <a:r>
              <a:rPr lang="en-US" dirty="0"/>
              <a:t>Weather Basics</a:t>
            </a:r>
          </a:p>
        </p:txBody>
      </p:sp>
      <p:sp>
        <p:nvSpPr>
          <p:cNvPr id="3" name="Content Placeholder 2">
            <a:extLst>
              <a:ext uri="{FF2B5EF4-FFF2-40B4-BE49-F238E27FC236}">
                <a16:creationId xmlns:a16="http://schemas.microsoft.com/office/drawing/2014/main" id="{B903AACD-55D2-EB40-AB77-15670E8E3CCC}"/>
              </a:ext>
            </a:extLst>
          </p:cNvPr>
          <p:cNvSpPr>
            <a:spLocks noGrp="1"/>
          </p:cNvSpPr>
          <p:nvPr>
            <p:ph idx="1"/>
          </p:nvPr>
        </p:nvSpPr>
        <p:spPr>
          <a:xfrm>
            <a:off x="818712" y="2222287"/>
            <a:ext cx="10554574" cy="2338827"/>
          </a:xfrm>
        </p:spPr>
        <p:txBody>
          <a:bodyPr/>
          <a:lstStyle/>
          <a:p>
            <a:endParaRPr lang="en-US" b="1" dirty="0"/>
          </a:p>
          <a:p>
            <a:r>
              <a:rPr lang="en-US" dirty="0"/>
              <a:t>Weather is different from climate because weather is the short-term state of the atmosphere. Weather, unlike climate, can be very different from year to year.</a:t>
            </a:r>
          </a:p>
          <a:p>
            <a:r>
              <a:rPr lang="en-US" dirty="0"/>
              <a:t>Weather includes temperature, precipitation, air pressure, humidity, wind and visibility.</a:t>
            </a:r>
          </a:p>
          <a:p>
            <a:r>
              <a:rPr lang="en-US" dirty="0"/>
              <a:t>Weather can be predicted over short periods, but not perfectly.</a:t>
            </a:r>
          </a:p>
        </p:txBody>
      </p:sp>
    </p:spTree>
    <p:extLst>
      <p:ext uri="{BB962C8B-B14F-4D97-AF65-F5344CB8AC3E}">
        <p14:creationId xmlns:p14="http://schemas.microsoft.com/office/powerpoint/2010/main" val="12205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92FB-6AEB-E345-BE4D-7FAC13D0357E}"/>
              </a:ext>
            </a:extLst>
          </p:cNvPr>
          <p:cNvSpPr>
            <a:spLocks noGrp="1"/>
          </p:cNvSpPr>
          <p:nvPr>
            <p:ph type="title"/>
          </p:nvPr>
        </p:nvSpPr>
        <p:spPr/>
        <p:txBody>
          <a:bodyPr/>
          <a:lstStyle/>
          <a:p>
            <a:r>
              <a:rPr lang="en-US" dirty="0"/>
              <a:t>Air Pressure and Temperature</a:t>
            </a:r>
          </a:p>
        </p:txBody>
      </p:sp>
      <p:sp>
        <p:nvSpPr>
          <p:cNvPr id="3" name="Content Placeholder 2">
            <a:extLst>
              <a:ext uri="{FF2B5EF4-FFF2-40B4-BE49-F238E27FC236}">
                <a16:creationId xmlns:a16="http://schemas.microsoft.com/office/drawing/2014/main" id="{D73A052D-D20A-3346-8015-6ABF275C75BB}"/>
              </a:ext>
            </a:extLst>
          </p:cNvPr>
          <p:cNvSpPr>
            <a:spLocks noGrp="1"/>
          </p:cNvSpPr>
          <p:nvPr>
            <p:ph idx="1"/>
          </p:nvPr>
        </p:nvSpPr>
        <p:spPr>
          <a:xfrm>
            <a:off x="810000" y="2330663"/>
            <a:ext cx="10979230" cy="2692400"/>
          </a:xfrm>
        </p:spPr>
        <p:txBody>
          <a:bodyPr>
            <a:normAutofit/>
          </a:bodyPr>
          <a:lstStyle/>
          <a:p>
            <a:pPr marL="0" indent="0">
              <a:buNone/>
            </a:pPr>
            <a:r>
              <a:rPr lang="en-US" dirty="0"/>
              <a:t>We have already learned that temperature and air pressure are related. </a:t>
            </a:r>
          </a:p>
          <a:p>
            <a:pPr lvl="0">
              <a:buClr>
                <a:srgbClr val="0432FF"/>
              </a:buClr>
            </a:pPr>
            <a:r>
              <a:rPr lang="en-US" dirty="0"/>
              <a:t>High temperature causes air to rise because the air particles spread out, making air less dense. </a:t>
            </a:r>
          </a:p>
          <a:p>
            <a:pPr lvl="0">
              <a:buClr>
                <a:srgbClr val="0432FF"/>
              </a:buClr>
            </a:pPr>
            <a:r>
              <a:rPr lang="en-US" dirty="0"/>
              <a:t>Low temperature causes air to sink because the air particles cram closer together, making it more dense.</a:t>
            </a:r>
          </a:p>
          <a:p>
            <a:pPr lvl="0">
              <a:buClr>
                <a:srgbClr val="0432FF"/>
              </a:buClr>
            </a:pPr>
            <a:r>
              <a:rPr lang="en-US" dirty="0"/>
              <a:t>At Earth’s surface, a place with high pressure has denser air particles than a place with low air pressure. To reach equilibrium, </a:t>
            </a:r>
            <a:r>
              <a:rPr lang="en-US" dirty="0">
                <a:solidFill>
                  <a:srgbClr val="FF0000"/>
                </a:solidFill>
              </a:rPr>
              <a:t>wind moves air from high pressure to low pressure.</a:t>
            </a:r>
          </a:p>
          <a:p>
            <a:endParaRPr lang="en-US" dirty="0"/>
          </a:p>
        </p:txBody>
      </p:sp>
      <p:pic>
        <p:nvPicPr>
          <p:cNvPr id="1032" name="Picture 8">
            <a:extLst>
              <a:ext uri="{FF2B5EF4-FFF2-40B4-BE49-F238E27FC236}">
                <a16:creationId xmlns:a16="http://schemas.microsoft.com/office/drawing/2014/main" id="{B30CAFA4-7EA1-614F-A6C5-6760DD5E3F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8201" y="4754880"/>
            <a:ext cx="4960191" cy="2103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260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E2814-F382-1D4E-A9F5-4DF759639992}"/>
              </a:ext>
            </a:extLst>
          </p:cNvPr>
          <p:cNvSpPr>
            <a:spLocks noGrp="1"/>
          </p:cNvSpPr>
          <p:nvPr>
            <p:ph type="title"/>
          </p:nvPr>
        </p:nvSpPr>
        <p:spPr/>
        <p:txBody>
          <a:bodyPr/>
          <a:lstStyle/>
          <a:p>
            <a:r>
              <a:rPr lang="en-US" dirty="0"/>
              <a:t>Atmospheric Pressure and Altitude</a:t>
            </a:r>
          </a:p>
        </p:txBody>
      </p:sp>
      <p:sp>
        <p:nvSpPr>
          <p:cNvPr id="3" name="Content Placeholder 2">
            <a:extLst>
              <a:ext uri="{FF2B5EF4-FFF2-40B4-BE49-F238E27FC236}">
                <a16:creationId xmlns:a16="http://schemas.microsoft.com/office/drawing/2014/main" id="{3F3666A1-EAE6-BE4E-86A9-EAE6CBCECFAA}"/>
              </a:ext>
            </a:extLst>
          </p:cNvPr>
          <p:cNvSpPr>
            <a:spLocks noGrp="1"/>
          </p:cNvSpPr>
          <p:nvPr>
            <p:ph idx="1"/>
          </p:nvPr>
        </p:nvSpPr>
        <p:spPr>
          <a:xfrm>
            <a:off x="448598" y="2222287"/>
            <a:ext cx="4613259" cy="4297680"/>
          </a:xfrm>
        </p:spPr>
        <p:txBody>
          <a:bodyPr/>
          <a:lstStyle/>
          <a:p>
            <a:r>
              <a:rPr lang="en-US" dirty="0"/>
              <a:t>Air is made of tiny molecules, which means air has mass. Even though you don’t feel it, you are “carrying” air all the time. This is what we mean by air pressure.</a:t>
            </a:r>
          </a:p>
          <a:p>
            <a:r>
              <a:rPr lang="en-US" dirty="0"/>
              <a:t>There is more air pressure at Earth’s surface than at higher altitudes. This is shown in the figure. </a:t>
            </a:r>
            <a:r>
              <a:rPr lang="en-US" dirty="0">
                <a:solidFill>
                  <a:srgbClr val="FF0000"/>
                </a:solidFill>
              </a:rPr>
              <a:t>At Earth’s surface</a:t>
            </a:r>
            <a:r>
              <a:rPr lang="en-US" dirty="0"/>
              <a:t>, there are more molecules that you are “carrying”, so </a:t>
            </a:r>
            <a:r>
              <a:rPr lang="en-US" dirty="0">
                <a:solidFill>
                  <a:srgbClr val="FF0000"/>
                </a:solidFill>
              </a:rPr>
              <a:t>the air pressure is higher.</a:t>
            </a:r>
            <a:r>
              <a:rPr lang="en-US" dirty="0"/>
              <a:t> </a:t>
            </a:r>
            <a:r>
              <a:rPr lang="en-US" dirty="0">
                <a:solidFill>
                  <a:srgbClr val="FF0000"/>
                </a:solidFill>
              </a:rPr>
              <a:t>At a higher altitude</a:t>
            </a:r>
            <a:r>
              <a:rPr lang="en-US" dirty="0"/>
              <a:t>, you are not “carrying” as many air molecules, so </a:t>
            </a:r>
            <a:r>
              <a:rPr lang="en-US" dirty="0">
                <a:solidFill>
                  <a:srgbClr val="FF0000"/>
                </a:solidFill>
              </a:rPr>
              <a:t>the air pressure is lower.</a:t>
            </a:r>
          </a:p>
        </p:txBody>
      </p:sp>
      <p:pic>
        <p:nvPicPr>
          <p:cNvPr id="2050" name="Picture 2">
            <a:extLst>
              <a:ext uri="{FF2B5EF4-FFF2-40B4-BE49-F238E27FC236}">
                <a16:creationId xmlns:a16="http://schemas.microsoft.com/office/drawing/2014/main" id="{3C50B52A-80C4-774C-B1B4-6AA38B20A2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8746" y="2222287"/>
            <a:ext cx="6996169" cy="43891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1C697AC-7444-2347-B279-46BC9D875558}"/>
              </a:ext>
            </a:extLst>
          </p:cNvPr>
          <p:cNvSpPr txBox="1"/>
          <p:nvPr/>
        </p:nvSpPr>
        <p:spPr>
          <a:xfrm>
            <a:off x="9024257" y="4644999"/>
            <a:ext cx="3080657" cy="338554"/>
          </a:xfrm>
          <a:prstGeom prst="rect">
            <a:avLst/>
          </a:prstGeom>
          <a:noFill/>
        </p:spPr>
        <p:txBody>
          <a:bodyPr wrap="square" rtlCol="0">
            <a:spAutoFit/>
          </a:bodyPr>
          <a:lstStyle/>
          <a:p>
            <a:r>
              <a:rPr lang="en-US" sz="1600" dirty="0">
                <a:solidFill>
                  <a:srgbClr val="FF0000"/>
                </a:solidFill>
              </a:rPr>
              <a:t>Higher atmospheric pressure</a:t>
            </a:r>
          </a:p>
        </p:txBody>
      </p:sp>
      <p:sp>
        <p:nvSpPr>
          <p:cNvPr id="6" name="TextBox 5">
            <a:extLst>
              <a:ext uri="{FF2B5EF4-FFF2-40B4-BE49-F238E27FC236}">
                <a16:creationId xmlns:a16="http://schemas.microsoft.com/office/drawing/2014/main" id="{259A992C-F79C-5D49-8ACE-488F0386EFB3}"/>
              </a:ext>
            </a:extLst>
          </p:cNvPr>
          <p:cNvSpPr txBox="1"/>
          <p:nvPr/>
        </p:nvSpPr>
        <p:spPr>
          <a:xfrm>
            <a:off x="9024258" y="3501796"/>
            <a:ext cx="3080657" cy="338554"/>
          </a:xfrm>
          <a:prstGeom prst="rect">
            <a:avLst/>
          </a:prstGeom>
          <a:noFill/>
        </p:spPr>
        <p:txBody>
          <a:bodyPr wrap="square" rtlCol="0">
            <a:spAutoFit/>
          </a:bodyPr>
          <a:lstStyle/>
          <a:p>
            <a:r>
              <a:rPr lang="en-US" sz="1600" dirty="0">
                <a:solidFill>
                  <a:srgbClr val="FF0000"/>
                </a:solidFill>
              </a:rPr>
              <a:t>Lower atmospheric pressure</a:t>
            </a:r>
          </a:p>
        </p:txBody>
      </p:sp>
    </p:spTree>
    <p:extLst>
      <p:ext uri="{BB962C8B-B14F-4D97-AF65-F5344CB8AC3E}">
        <p14:creationId xmlns:p14="http://schemas.microsoft.com/office/powerpoint/2010/main" val="406507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838F6-60EA-254C-830C-2FB76E451C7C}"/>
              </a:ext>
            </a:extLst>
          </p:cNvPr>
          <p:cNvSpPr>
            <a:spLocks noGrp="1"/>
          </p:cNvSpPr>
          <p:nvPr>
            <p:ph type="title"/>
          </p:nvPr>
        </p:nvSpPr>
        <p:spPr/>
        <p:txBody>
          <a:bodyPr/>
          <a:lstStyle/>
          <a:p>
            <a:r>
              <a:rPr lang="en-US" dirty="0"/>
              <a:t>Atmospheric Pressure and Altitude</a:t>
            </a:r>
          </a:p>
        </p:txBody>
      </p:sp>
      <p:sp>
        <p:nvSpPr>
          <p:cNvPr id="3" name="Content Placeholder 2">
            <a:extLst>
              <a:ext uri="{FF2B5EF4-FFF2-40B4-BE49-F238E27FC236}">
                <a16:creationId xmlns:a16="http://schemas.microsoft.com/office/drawing/2014/main" id="{569AB35C-0AB7-8747-849A-F9C40BE06181}"/>
              </a:ext>
            </a:extLst>
          </p:cNvPr>
          <p:cNvSpPr>
            <a:spLocks noGrp="1"/>
          </p:cNvSpPr>
          <p:nvPr>
            <p:ph idx="1"/>
          </p:nvPr>
        </p:nvSpPr>
        <p:spPr>
          <a:xfrm>
            <a:off x="350626" y="2363801"/>
            <a:ext cx="5429688" cy="3264113"/>
          </a:xfrm>
        </p:spPr>
        <p:txBody>
          <a:bodyPr>
            <a:normAutofit/>
          </a:bodyPr>
          <a:lstStyle/>
          <a:p>
            <a:r>
              <a:rPr lang="en-US" dirty="0">
                <a:solidFill>
                  <a:srgbClr val="FF0000"/>
                </a:solidFill>
              </a:rPr>
              <a:t>Air is less dense </a:t>
            </a:r>
            <a:r>
              <a:rPr lang="en-US" dirty="0"/>
              <a:t>(particles spread apart) </a:t>
            </a:r>
            <a:r>
              <a:rPr lang="en-US" dirty="0">
                <a:solidFill>
                  <a:srgbClr val="FF0000"/>
                </a:solidFill>
              </a:rPr>
              <a:t>at higher altitudes.</a:t>
            </a:r>
          </a:p>
          <a:p>
            <a:pPr marL="0" indent="0">
              <a:buNone/>
            </a:pPr>
            <a:endParaRPr lang="en-US" dirty="0"/>
          </a:p>
          <a:p>
            <a:r>
              <a:rPr lang="en-US" dirty="0">
                <a:solidFill>
                  <a:srgbClr val="FF0000"/>
                </a:solidFill>
              </a:rPr>
              <a:t>Air is more den</a:t>
            </a:r>
            <a:r>
              <a:rPr lang="en-US" dirty="0"/>
              <a:t>se (particles closer together) </a:t>
            </a:r>
            <a:r>
              <a:rPr lang="en-US" dirty="0">
                <a:solidFill>
                  <a:srgbClr val="FF0000"/>
                </a:solidFill>
              </a:rPr>
              <a:t>at lower altitudes.</a:t>
            </a:r>
          </a:p>
          <a:p>
            <a:endParaRPr lang="en-US" dirty="0"/>
          </a:p>
          <a:p>
            <a:r>
              <a:rPr lang="en-US" dirty="0"/>
              <a:t>Atmospheric pressure can be measured in different units, including kPa, as shown in this figure.</a:t>
            </a:r>
          </a:p>
        </p:txBody>
      </p:sp>
      <p:pic>
        <p:nvPicPr>
          <p:cNvPr id="4" name="Picture 6" descr="Picture">
            <a:extLst>
              <a:ext uri="{FF2B5EF4-FFF2-40B4-BE49-F238E27FC236}">
                <a16:creationId xmlns:a16="http://schemas.microsoft.com/office/drawing/2014/main" id="{096D2FC4-E321-9947-B948-D729A82D6A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73" t="8485" r="8083" b="8652"/>
          <a:stretch/>
        </p:blipFill>
        <p:spPr bwMode="auto">
          <a:xfrm>
            <a:off x="5926863" y="2009503"/>
            <a:ext cx="6179729" cy="47614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7007B8D-C05C-CC47-9C0A-C40460748284}"/>
              </a:ext>
            </a:extLst>
          </p:cNvPr>
          <p:cNvSpPr txBox="1"/>
          <p:nvPr/>
        </p:nvSpPr>
        <p:spPr>
          <a:xfrm>
            <a:off x="9016727" y="3216432"/>
            <a:ext cx="3080657" cy="338554"/>
          </a:xfrm>
          <a:prstGeom prst="rect">
            <a:avLst/>
          </a:prstGeom>
          <a:noFill/>
        </p:spPr>
        <p:txBody>
          <a:bodyPr wrap="square" rtlCol="0">
            <a:spAutoFit/>
          </a:bodyPr>
          <a:lstStyle/>
          <a:p>
            <a:r>
              <a:rPr lang="en-US" sz="1600" dirty="0">
                <a:solidFill>
                  <a:srgbClr val="FF0000"/>
                </a:solidFill>
              </a:rPr>
              <a:t>Lower atmospheric pressure</a:t>
            </a:r>
          </a:p>
        </p:txBody>
      </p:sp>
      <p:sp>
        <p:nvSpPr>
          <p:cNvPr id="6" name="TextBox 5">
            <a:extLst>
              <a:ext uri="{FF2B5EF4-FFF2-40B4-BE49-F238E27FC236}">
                <a16:creationId xmlns:a16="http://schemas.microsoft.com/office/drawing/2014/main" id="{6061B170-69E8-6640-AD07-855D91A3F261}"/>
              </a:ext>
            </a:extLst>
          </p:cNvPr>
          <p:cNvSpPr txBox="1"/>
          <p:nvPr/>
        </p:nvSpPr>
        <p:spPr>
          <a:xfrm>
            <a:off x="9016726" y="5196227"/>
            <a:ext cx="3080657" cy="338554"/>
          </a:xfrm>
          <a:prstGeom prst="rect">
            <a:avLst/>
          </a:prstGeom>
          <a:noFill/>
        </p:spPr>
        <p:txBody>
          <a:bodyPr wrap="square" rtlCol="0">
            <a:spAutoFit/>
          </a:bodyPr>
          <a:lstStyle/>
          <a:p>
            <a:r>
              <a:rPr lang="en-US" sz="1600" dirty="0">
                <a:solidFill>
                  <a:srgbClr val="FF0000"/>
                </a:solidFill>
              </a:rPr>
              <a:t>Higher atmospheric pressure</a:t>
            </a:r>
          </a:p>
        </p:txBody>
      </p:sp>
    </p:spTree>
    <p:extLst>
      <p:ext uri="{BB962C8B-B14F-4D97-AF65-F5344CB8AC3E}">
        <p14:creationId xmlns:p14="http://schemas.microsoft.com/office/powerpoint/2010/main" val="146621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AD478-1604-1D46-B5DD-365258BEFC6D}"/>
              </a:ext>
            </a:extLst>
          </p:cNvPr>
          <p:cNvSpPr>
            <a:spLocks noGrp="1"/>
          </p:cNvSpPr>
          <p:nvPr>
            <p:ph type="title"/>
          </p:nvPr>
        </p:nvSpPr>
        <p:spPr/>
        <p:txBody>
          <a:bodyPr/>
          <a:lstStyle/>
          <a:p>
            <a:r>
              <a:rPr lang="en-US" dirty="0"/>
              <a:t>Atmospheric Pressure and Weather Maps</a:t>
            </a:r>
          </a:p>
        </p:txBody>
      </p:sp>
      <p:sp>
        <p:nvSpPr>
          <p:cNvPr id="3" name="Content Placeholder 2">
            <a:extLst>
              <a:ext uri="{FF2B5EF4-FFF2-40B4-BE49-F238E27FC236}">
                <a16:creationId xmlns:a16="http://schemas.microsoft.com/office/drawing/2014/main" id="{AE3C84B1-97A6-DD4F-AEF0-DBDDA4E04704}"/>
              </a:ext>
            </a:extLst>
          </p:cNvPr>
          <p:cNvSpPr>
            <a:spLocks noGrp="1"/>
          </p:cNvSpPr>
          <p:nvPr>
            <p:ph idx="1"/>
          </p:nvPr>
        </p:nvSpPr>
        <p:spPr>
          <a:xfrm>
            <a:off x="326572" y="2244058"/>
            <a:ext cx="4865914" cy="4330913"/>
          </a:xfrm>
        </p:spPr>
        <p:txBody>
          <a:bodyPr/>
          <a:lstStyle/>
          <a:p>
            <a:pPr marL="0" indent="0">
              <a:buNone/>
            </a:pPr>
            <a:r>
              <a:rPr lang="en-US" dirty="0"/>
              <a:t>The local air pressure at Earth’s surface is shown on a weather map. </a:t>
            </a:r>
          </a:p>
          <a:p>
            <a:r>
              <a:rPr lang="en-US" dirty="0"/>
              <a:t>Areas of </a:t>
            </a:r>
            <a:r>
              <a:rPr lang="en-US" dirty="0">
                <a:solidFill>
                  <a:srgbClr val="FF0000"/>
                </a:solidFill>
              </a:rPr>
              <a:t>high pressure </a:t>
            </a:r>
            <a:r>
              <a:rPr lang="en-US" dirty="0"/>
              <a:t>are marked with an </a:t>
            </a:r>
            <a:r>
              <a:rPr lang="en-US" dirty="0">
                <a:solidFill>
                  <a:srgbClr val="FF0000"/>
                </a:solidFill>
              </a:rPr>
              <a:t>H</a:t>
            </a:r>
            <a:r>
              <a:rPr lang="en-US" dirty="0"/>
              <a:t>.</a:t>
            </a:r>
          </a:p>
          <a:p>
            <a:r>
              <a:rPr lang="en-US" dirty="0"/>
              <a:t>Areas of </a:t>
            </a:r>
            <a:r>
              <a:rPr lang="en-US" dirty="0">
                <a:solidFill>
                  <a:srgbClr val="FF0000"/>
                </a:solidFill>
              </a:rPr>
              <a:t>low pressure </a:t>
            </a:r>
            <a:r>
              <a:rPr lang="en-US" dirty="0"/>
              <a:t>are marked with an </a:t>
            </a:r>
            <a:r>
              <a:rPr lang="en-US" dirty="0">
                <a:solidFill>
                  <a:srgbClr val="FF0000"/>
                </a:solidFill>
              </a:rPr>
              <a:t>L</a:t>
            </a:r>
            <a:r>
              <a:rPr lang="en-US" dirty="0"/>
              <a:t>.</a:t>
            </a:r>
          </a:p>
          <a:p>
            <a:r>
              <a:rPr lang="en-US" dirty="0"/>
              <a:t>Numbered lines called </a:t>
            </a:r>
            <a:r>
              <a:rPr lang="en-US" b="1" dirty="0"/>
              <a:t>isobars</a:t>
            </a:r>
            <a:r>
              <a:rPr lang="en-US" dirty="0"/>
              <a:t> are drawn to show areas with the same pressure.</a:t>
            </a:r>
          </a:p>
          <a:p>
            <a:r>
              <a:rPr lang="en-US" dirty="0"/>
              <a:t>You can tell how air pressure changes by looking at the map.</a:t>
            </a:r>
          </a:p>
        </p:txBody>
      </p:sp>
      <p:pic>
        <p:nvPicPr>
          <p:cNvPr id="5" name="Picture 2">
            <a:extLst>
              <a:ext uri="{FF2B5EF4-FFF2-40B4-BE49-F238E27FC236}">
                <a16:creationId xmlns:a16="http://schemas.microsoft.com/office/drawing/2014/main" id="{7ABF0B32-0A6F-8449-924A-8F18F652DC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6158" y="2204572"/>
            <a:ext cx="6630528" cy="4206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58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8CD70-0E2B-0449-93CC-5E6ECFCF7968}"/>
              </a:ext>
            </a:extLst>
          </p:cNvPr>
          <p:cNvSpPr>
            <a:spLocks noGrp="1"/>
          </p:cNvSpPr>
          <p:nvPr>
            <p:ph type="title"/>
          </p:nvPr>
        </p:nvSpPr>
        <p:spPr/>
        <p:txBody>
          <a:bodyPr/>
          <a:lstStyle/>
          <a:p>
            <a:r>
              <a:rPr lang="en-US" dirty="0"/>
              <a:t>Atmospheric Pressure and Weather Maps</a:t>
            </a:r>
          </a:p>
        </p:txBody>
      </p:sp>
      <p:sp>
        <p:nvSpPr>
          <p:cNvPr id="3" name="Content Placeholder 2">
            <a:extLst>
              <a:ext uri="{FF2B5EF4-FFF2-40B4-BE49-F238E27FC236}">
                <a16:creationId xmlns:a16="http://schemas.microsoft.com/office/drawing/2014/main" id="{9DE62725-938C-2344-808E-4708D3ECD62B}"/>
              </a:ext>
            </a:extLst>
          </p:cNvPr>
          <p:cNvSpPr>
            <a:spLocks noGrp="1"/>
          </p:cNvSpPr>
          <p:nvPr>
            <p:ph idx="1"/>
          </p:nvPr>
        </p:nvSpPr>
        <p:spPr>
          <a:xfrm>
            <a:off x="274425" y="2189630"/>
            <a:ext cx="4569717" cy="2131999"/>
          </a:xfrm>
        </p:spPr>
        <p:txBody>
          <a:bodyPr/>
          <a:lstStyle/>
          <a:p>
            <a:r>
              <a:rPr lang="en-US" dirty="0">
                <a:solidFill>
                  <a:srgbClr val="FF0000"/>
                </a:solidFill>
              </a:rPr>
              <a:t>Air always moves from high pressure to low pressure.</a:t>
            </a:r>
            <a:r>
              <a:rPr lang="en-US" dirty="0"/>
              <a:t> </a:t>
            </a:r>
          </a:p>
          <a:p>
            <a:r>
              <a:rPr lang="en-US" dirty="0"/>
              <a:t>The high pressure areas have a </a:t>
            </a:r>
            <a:r>
              <a:rPr lang="en-US" dirty="0">
                <a:solidFill>
                  <a:srgbClr val="0070C0"/>
                </a:solidFill>
              </a:rPr>
              <a:t>blue</a:t>
            </a:r>
            <a:r>
              <a:rPr lang="en-US" dirty="0">
                <a:solidFill>
                  <a:srgbClr val="00B0F0"/>
                </a:solidFill>
              </a:rPr>
              <a:t> </a:t>
            </a:r>
            <a:r>
              <a:rPr lang="en-US" dirty="0">
                <a:solidFill>
                  <a:srgbClr val="0070C0"/>
                </a:solidFill>
              </a:rPr>
              <a:t>H, </a:t>
            </a:r>
            <a:r>
              <a:rPr lang="en-US" dirty="0"/>
              <a:t>and the low pressure areas have a </a:t>
            </a:r>
            <a:r>
              <a:rPr lang="en-US" dirty="0">
                <a:solidFill>
                  <a:srgbClr val="FF0000"/>
                </a:solidFill>
              </a:rPr>
              <a:t>red L</a:t>
            </a:r>
            <a:r>
              <a:rPr lang="en-US" dirty="0"/>
              <a:t>.</a:t>
            </a:r>
          </a:p>
        </p:txBody>
      </p:sp>
      <p:pic>
        <p:nvPicPr>
          <p:cNvPr id="5" name="Picture 2">
            <a:extLst>
              <a:ext uri="{FF2B5EF4-FFF2-40B4-BE49-F238E27FC236}">
                <a16:creationId xmlns:a16="http://schemas.microsoft.com/office/drawing/2014/main" id="{CCFDBE89-B7FC-4A46-AD54-17FAD21D07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3543" y="1828800"/>
            <a:ext cx="7158457" cy="50292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36FD87C9-2268-344C-A543-74FEBB2604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836" y="4198257"/>
            <a:ext cx="3684893" cy="246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388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268A2-410A-F646-90B0-95214416A86E}"/>
              </a:ext>
            </a:extLst>
          </p:cNvPr>
          <p:cNvSpPr>
            <a:spLocks noGrp="1"/>
          </p:cNvSpPr>
          <p:nvPr>
            <p:ph type="title"/>
          </p:nvPr>
        </p:nvSpPr>
        <p:spPr/>
        <p:txBody>
          <a:bodyPr/>
          <a:lstStyle/>
          <a:p>
            <a:r>
              <a:rPr lang="en-US" dirty="0"/>
              <a:t>Atmospheric Pressure and Weather</a:t>
            </a:r>
          </a:p>
        </p:txBody>
      </p:sp>
      <p:sp>
        <p:nvSpPr>
          <p:cNvPr id="3" name="Content Placeholder 2">
            <a:extLst>
              <a:ext uri="{FF2B5EF4-FFF2-40B4-BE49-F238E27FC236}">
                <a16:creationId xmlns:a16="http://schemas.microsoft.com/office/drawing/2014/main" id="{35F30038-AA0D-9844-A95E-101C018A8907}"/>
              </a:ext>
            </a:extLst>
          </p:cNvPr>
          <p:cNvSpPr>
            <a:spLocks noGrp="1"/>
          </p:cNvSpPr>
          <p:nvPr>
            <p:ph idx="1"/>
          </p:nvPr>
        </p:nvSpPr>
        <p:spPr>
          <a:xfrm>
            <a:off x="320254" y="2231283"/>
            <a:ext cx="8639807" cy="3864717"/>
          </a:xfrm>
        </p:spPr>
        <p:txBody>
          <a:bodyPr>
            <a:normAutofit/>
          </a:bodyPr>
          <a:lstStyle/>
          <a:p>
            <a:r>
              <a:rPr lang="en-US" dirty="0"/>
              <a:t>A high pressure area indicates a place where cool, dense air is sinking. The air is dry, and it warms as it sinks, leading to warm weather.</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r>
              <a:rPr lang="en-US" dirty="0"/>
              <a:t>A low pressure area indicates a place where warm, less dense air is rising. The air is moist, and it cools as it rises, leading to cloud formation and precipitation.</a:t>
            </a:r>
          </a:p>
        </p:txBody>
      </p:sp>
      <p:pic>
        <p:nvPicPr>
          <p:cNvPr id="10" name="Picture 3">
            <a:extLst>
              <a:ext uri="{FF2B5EF4-FFF2-40B4-BE49-F238E27FC236}">
                <a16:creationId xmlns:a16="http://schemas.microsoft.com/office/drawing/2014/main" id="{D7D83082-ED92-844E-91F9-A2472267B6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6207" t="60920" b="9172"/>
          <a:stretch/>
        </p:blipFill>
        <p:spPr bwMode="auto">
          <a:xfrm>
            <a:off x="8960061" y="4595077"/>
            <a:ext cx="2989456" cy="21031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a:extLst>
              <a:ext uri="{FF2B5EF4-FFF2-40B4-BE49-F238E27FC236}">
                <a16:creationId xmlns:a16="http://schemas.microsoft.com/office/drawing/2014/main" id="{014043FD-2271-7A41-A5EE-E72396E751C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6207" t="7709" b="62216"/>
          <a:stretch/>
        </p:blipFill>
        <p:spPr bwMode="auto">
          <a:xfrm>
            <a:off x="8960061" y="2121408"/>
            <a:ext cx="2972846" cy="2103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318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5">
      <a:dk1>
        <a:srgbClr val="000000"/>
      </a:dk1>
      <a:lt1>
        <a:srgbClr val="000000"/>
      </a:lt1>
      <a:dk2>
        <a:srgbClr val="C0C0C0"/>
      </a:dk2>
      <a:lt2>
        <a:srgbClr val="636363"/>
      </a:lt2>
      <a:accent1>
        <a:srgbClr val="0432FF"/>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otalTime>354</TotalTime>
  <Words>1414</Words>
  <Application>Microsoft Macintosh PowerPoint</Application>
  <PresentationFormat>Widescreen</PresentationFormat>
  <Paragraphs>90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2</vt:lpstr>
      <vt:lpstr>Quotable</vt:lpstr>
      <vt:lpstr>Intro to Weather  March 23</vt:lpstr>
      <vt:lpstr>Think about it</vt:lpstr>
      <vt:lpstr>Weather Basics</vt:lpstr>
      <vt:lpstr>Air Pressure and Temperature</vt:lpstr>
      <vt:lpstr>Atmospheric Pressure and Altitude</vt:lpstr>
      <vt:lpstr>Atmospheric Pressure and Altitude</vt:lpstr>
      <vt:lpstr>Atmospheric Pressure and Weather Maps</vt:lpstr>
      <vt:lpstr>Atmospheric Pressure and Weather Maps</vt:lpstr>
      <vt:lpstr>Atmospheric Pressure and Weather</vt:lpstr>
      <vt:lpstr>Air masses and Weather Fronts</vt:lpstr>
      <vt:lpstr>Air Masses and Weather Fronts</vt:lpstr>
      <vt:lpstr>Warm Fronts</vt:lpstr>
      <vt:lpstr>Cold Fronts</vt:lpstr>
      <vt:lpstr>Stationary Fronts</vt:lpstr>
      <vt:lpstr>Low Pressure Systems</vt:lpstr>
      <vt:lpstr>High Pressure Systems</vt:lpstr>
      <vt:lpstr>Intro to Weather Summary</vt:lpstr>
      <vt:lpstr>Exit ticket (Mastery Connect)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Lea Simmons (jlsmmns2)</dc:creator>
  <cp:lastModifiedBy>Jennifer Lea Simmons (jlsmmns2)</cp:lastModifiedBy>
  <cp:revision>26</cp:revision>
  <dcterms:created xsi:type="dcterms:W3CDTF">2020-03-23T04:39:40Z</dcterms:created>
  <dcterms:modified xsi:type="dcterms:W3CDTF">2020-03-23T10:34:20Z</dcterms:modified>
</cp:coreProperties>
</file>