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snapToObjects="1">
      <p:cViewPr>
        <p:scale>
          <a:sx n="110" d="100"/>
          <a:sy n="110" d="100"/>
        </p:scale>
        <p:origin x="6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D92C2A5-3D62-6240-91EF-4F68921C4B03}" type="datetimeFigureOut">
              <a:rPr lang="en-US" smtClean="0"/>
              <a:t>1/3/20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E4EA712-5D56-C843-B066-B9732A4DA4BD}" type="slidenum">
              <a:rPr lang="en-US" smtClean="0"/>
              <a:t>‹#›</a:t>
            </a:fld>
            <a:endParaRPr lang="en-US"/>
          </a:p>
        </p:txBody>
      </p:sp>
    </p:spTree>
    <p:extLst>
      <p:ext uri="{BB962C8B-B14F-4D97-AF65-F5344CB8AC3E}">
        <p14:creationId xmlns:p14="http://schemas.microsoft.com/office/powerpoint/2010/main" val="340300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92C2A5-3D62-6240-91EF-4F68921C4B03}" type="datetimeFigureOut">
              <a:rPr lang="en-US" smtClean="0"/>
              <a:t>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EA712-5D56-C843-B066-B9732A4DA4BD}" type="slidenum">
              <a:rPr lang="en-US" smtClean="0"/>
              <a:t>‹#›</a:t>
            </a:fld>
            <a:endParaRPr lang="en-US"/>
          </a:p>
        </p:txBody>
      </p:sp>
    </p:spTree>
    <p:extLst>
      <p:ext uri="{BB962C8B-B14F-4D97-AF65-F5344CB8AC3E}">
        <p14:creationId xmlns:p14="http://schemas.microsoft.com/office/powerpoint/2010/main" val="95656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D92C2A5-3D62-6240-91EF-4F68921C4B03}" type="datetimeFigureOut">
              <a:rPr lang="en-US" smtClean="0"/>
              <a:t>1/3/20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E4EA712-5D56-C843-B066-B9732A4DA4BD}" type="slidenum">
              <a:rPr lang="en-US" smtClean="0"/>
              <a:t>‹#›</a:t>
            </a:fld>
            <a:endParaRPr lang="en-US"/>
          </a:p>
        </p:txBody>
      </p:sp>
    </p:spTree>
    <p:extLst>
      <p:ext uri="{BB962C8B-B14F-4D97-AF65-F5344CB8AC3E}">
        <p14:creationId xmlns:p14="http://schemas.microsoft.com/office/powerpoint/2010/main" val="363589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92C2A5-3D62-6240-91EF-4F68921C4B03}" type="datetimeFigureOut">
              <a:rPr lang="en-US" smtClean="0"/>
              <a:t>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E4EA712-5D56-C843-B066-B9732A4DA4BD}" type="slidenum">
              <a:rPr lang="en-US" smtClean="0"/>
              <a:t>‹#›</a:t>
            </a:fld>
            <a:endParaRPr lang="en-US"/>
          </a:p>
        </p:txBody>
      </p:sp>
    </p:spTree>
    <p:extLst>
      <p:ext uri="{BB962C8B-B14F-4D97-AF65-F5344CB8AC3E}">
        <p14:creationId xmlns:p14="http://schemas.microsoft.com/office/powerpoint/2010/main" val="408678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D92C2A5-3D62-6240-91EF-4F68921C4B03}" type="datetimeFigureOut">
              <a:rPr lang="en-US" smtClean="0"/>
              <a:t>1/3/20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E4EA712-5D56-C843-B066-B9732A4DA4BD}" type="slidenum">
              <a:rPr lang="en-US" smtClean="0"/>
              <a:t>‹#›</a:t>
            </a:fld>
            <a:endParaRPr lang="en-US"/>
          </a:p>
        </p:txBody>
      </p:sp>
    </p:spTree>
    <p:extLst>
      <p:ext uri="{BB962C8B-B14F-4D97-AF65-F5344CB8AC3E}">
        <p14:creationId xmlns:p14="http://schemas.microsoft.com/office/powerpoint/2010/main" val="405540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92C2A5-3D62-6240-91EF-4F68921C4B03}" type="datetimeFigureOut">
              <a:rPr lang="en-US" smtClean="0"/>
              <a:t>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EA712-5D56-C843-B066-B9732A4DA4BD}" type="slidenum">
              <a:rPr lang="en-US" smtClean="0"/>
              <a:t>‹#›</a:t>
            </a:fld>
            <a:endParaRPr lang="en-US"/>
          </a:p>
        </p:txBody>
      </p:sp>
    </p:spTree>
    <p:extLst>
      <p:ext uri="{BB962C8B-B14F-4D97-AF65-F5344CB8AC3E}">
        <p14:creationId xmlns:p14="http://schemas.microsoft.com/office/powerpoint/2010/main" val="243677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92C2A5-3D62-6240-91EF-4F68921C4B03}" type="datetimeFigureOut">
              <a:rPr lang="en-US" smtClean="0"/>
              <a:t>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EA712-5D56-C843-B066-B9732A4DA4BD}" type="slidenum">
              <a:rPr lang="en-US" smtClean="0"/>
              <a:t>‹#›</a:t>
            </a:fld>
            <a:endParaRPr lang="en-US"/>
          </a:p>
        </p:txBody>
      </p:sp>
    </p:spTree>
    <p:extLst>
      <p:ext uri="{BB962C8B-B14F-4D97-AF65-F5344CB8AC3E}">
        <p14:creationId xmlns:p14="http://schemas.microsoft.com/office/powerpoint/2010/main" val="411026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92C2A5-3D62-6240-91EF-4F68921C4B03}" type="datetimeFigureOut">
              <a:rPr lang="en-US" smtClean="0"/>
              <a:t>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EA712-5D56-C843-B066-B9732A4DA4BD}"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91607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92C2A5-3D62-6240-91EF-4F68921C4B03}" type="datetimeFigureOut">
              <a:rPr lang="en-US" smtClean="0"/>
              <a:t>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EA712-5D56-C843-B066-B9732A4DA4BD}" type="slidenum">
              <a:rPr lang="en-US" smtClean="0"/>
              <a:t>‹#›</a:t>
            </a:fld>
            <a:endParaRPr lang="en-US"/>
          </a:p>
        </p:txBody>
      </p:sp>
    </p:spTree>
    <p:extLst>
      <p:ext uri="{BB962C8B-B14F-4D97-AF65-F5344CB8AC3E}">
        <p14:creationId xmlns:p14="http://schemas.microsoft.com/office/powerpoint/2010/main" val="314797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D92C2A5-3D62-6240-91EF-4F68921C4B03}" type="datetimeFigureOut">
              <a:rPr lang="en-US" smtClean="0"/>
              <a:t>1/3/20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E4EA712-5D56-C843-B066-B9732A4DA4BD}" type="slidenum">
              <a:rPr lang="en-US" smtClean="0"/>
              <a:t>‹#›</a:t>
            </a:fld>
            <a:endParaRPr lang="en-US"/>
          </a:p>
        </p:txBody>
      </p:sp>
    </p:spTree>
    <p:extLst>
      <p:ext uri="{BB962C8B-B14F-4D97-AF65-F5344CB8AC3E}">
        <p14:creationId xmlns:p14="http://schemas.microsoft.com/office/powerpoint/2010/main" val="2528655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2C2A5-3D62-6240-91EF-4F68921C4B03}" type="datetimeFigureOut">
              <a:rPr lang="en-US" smtClean="0"/>
              <a:t>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EA712-5D56-C843-B066-B9732A4DA4BD}" type="slidenum">
              <a:rPr lang="en-US" smtClean="0"/>
              <a:t>‹#›</a:t>
            </a:fld>
            <a:endParaRPr lang="en-US"/>
          </a:p>
        </p:txBody>
      </p:sp>
    </p:spTree>
    <p:extLst>
      <p:ext uri="{BB962C8B-B14F-4D97-AF65-F5344CB8AC3E}">
        <p14:creationId xmlns:p14="http://schemas.microsoft.com/office/powerpoint/2010/main" val="37157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D92C2A5-3D62-6240-91EF-4F68921C4B03}" type="datetimeFigureOut">
              <a:rPr lang="en-US" smtClean="0"/>
              <a:t>1/3/20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E4EA712-5D56-C843-B066-B9732A4DA4BD}"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264836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2ap93t1x1l6e2f6gfo3ag4vw.wpengine.netdna-cdn.com/wp-content/uploads/2015/09/oil-spill-deep-water-hoirzon.jp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bsnews.com/news/4-years-after-bp-spill-environmental-impacts-persis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DCC0-DD7C-8143-BA30-846C5A388A8C}"/>
              </a:ext>
            </a:extLst>
          </p:cNvPr>
          <p:cNvSpPr>
            <a:spLocks noGrp="1"/>
          </p:cNvSpPr>
          <p:nvPr>
            <p:ph type="ctrTitle"/>
          </p:nvPr>
        </p:nvSpPr>
        <p:spPr/>
        <p:txBody>
          <a:bodyPr/>
          <a:lstStyle/>
          <a:p>
            <a:r>
              <a:rPr lang="en-US" dirty="0"/>
              <a:t>Oil Spill Clean UP And Recovery</a:t>
            </a:r>
          </a:p>
        </p:txBody>
      </p:sp>
      <p:sp>
        <p:nvSpPr>
          <p:cNvPr id="3" name="Subtitle 2">
            <a:extLst>
              <a:ext uri="{FF2B5EF4-FFF2-40B4-BE49-F238E27FC236}">
                <a16:creationId xmlns:a16="http://schemas.microsoft.com/office/drawing/2014/main" id="{66F4B38F-7A55-444C-B6CE-909100CEDE85}"/>
              </a:ext>
            </a:extLst>
          </p:cNvPr>
          <p:cNvSpPr>
            <a:spLocks noGrp="1"/>
          </p:cNvSpPr>
          <p:nvPr>
            <p:ph type="subTitle" idx="1"/>
          </p:nvPr>
        </p:nvSpPr>
        <p:spPr/>
        <p:txBody>
          <a:bodyPr/>
          <a:lstStyle/>
          <a:p>
            <a:r>
              <a:rPr lang="en-US" dirty="0"/>
              <a:t>STEM PBL Research project </a:t>
            </a:r>
          </a:p>
        </p:txBody>
      </p:sp>
      <p:pic>
        <p:nvPicPr>
          <p:cNvPr id="1028" name="Picture 4" descr="AP Photo/Dave Martin">
            <a:hlinkClick r:id="rId2"/>
            <a:extLst>
              <a:ext uri="{FF2B5EF4-FFF2-40B4-BE49-F238E27FC236}">
                <a16:creationId xmlns:a16="http://schemas.microsoft.com/office/drawing/2014/main" id="{8BD6707C-6DFC-484D-9478-02979CFDBD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1" r="10549"/>
          <a:stretch/>
        </p:blipFill>
        <p:spPr bwMode="auto">
          <a:xfrm>
            <a:off x="808699" y="3528543"/>
            <a:ext cx="5112152" cy="24688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 by: Yahoo News">
            <a:extLst>
              <a:ext uri="{FF2B5EF4-FFF2-40B4-BE49-F238E27FC236}">
                <a16:creationId xmlns:a16="http://schemas.microsoft.com/office/drawing/2014/main" id="{6E7FC541-062D-C243-81CB-60368B0AD8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77" t="13607" r="8873" b="3085"/>
          <a:stretch/>
        </p:blipFill>
        <p:spPr bwMode="auto">
          <a:xfrm>
            <a:off x="6271150" y="3528543"/>
            <a:ext cx="5112152"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2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6AD-4793-D84B-8312-5BB612B74C4B}"/>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83C9A9DD-44D0-BF4E-B195-BD9F987AD38B}"/>
              </a:ext>
            </a:extLst>
          </p:cNvPr>
          <p:cNvSpPr>
            <a:spLocks noGrp="1"/>
          </p:cNvSpPr>
          <p:nvPr>
            <p:ph idx="1"/>
          </p:nvPr>
        </p:nvSpPr>
        <p:spPr>
          <a:xfrm>
            <a:off x="581191" y="2041600"/>
            <a:ext cx="11029615" cy="2345206"/>
          </a:xfrm>
        </p:spPr>
        <p:txBody>
          <a:bodyPr/>
          <a:lstStyle/>
          <a:p>
            <a:r>
              <a:rPr lang="en-US" dirty="0"/>
              <a:t>Oil spills significantly damage ecosystems, kill or endanger the wildlife that live in the affected areas, and even cause substantial economic stress to the communities closest to the spill. These effects last for years or even decades. </a:t>
            </a:r>
          </a:p>
          <a:p>
            <a:r>
              <a:rPr lang="en-US" dirty="0"/>
              <a:t>Despite increasing interest in alternative energy sources, fossil fuels are still widely used, and oil spills remain a serious threat to marine ecosystems. </a:t>
            </a:r>
          </a:p>
          <a:p>
            <a:r>
              <a:rPr lang="en-US" dirty="0">
                <a:hlinkClick r:id="rId2"/>
              </a:rPr>
              <a:t>4 Years after the BP Deep Horizon Oil Spill</a:t>
            </a:r>
            <a:endParaRPr lang="en-US" dirty="0"/>
          </a:p>
          <a:p>
            <a:endParaRPr lang="en-US" dirty="0"/>
          </a:p>
        </p:txBody>
      </p:sp>
      <p:pic>
        <p:nvPicPr>
          <p:cNvPr id="5" name="Picture 4">
            <a:extLst>
              <a:ext uri="{FF2B5EF4-FFF2-40B4-BE49-F238E27FC236}">
                <a16:creationId xmlns:a16="http://schemas.microsoft.com/office/drawing/2014/main" id="{A064E5D8-DC70-8C4B-BAED-C91EC10D6042}"/>
              </a:ext>
            </a:extLst>
          </p:cNvPr>
          <p:cNvPicPr>
            <a:picLocks noChangeAspect="1"/>
          </p:cNvPicPr>
          <p:nvPr/>
        </p:nvPicPr>
        <p:blipFill>
          <a:blip r:embed="rId3"/>
          <a:stretch>
            <a:fillRect/>
          </a:stretch>
        </p:blipFill>
        <p:spPr>
          <a:xfrm>
            <a:off x="6625191" y="3429000"/>
            <a:ext cx="4501810" cy="3200400"/>
          </a:xfrm>
          <a:prstGeom prst="rect">
            <a:avLst/>
          </a:prstGeom>
        </p:spPr>
      </p:pic>
      <p:pic>
        <p:nvPicPr>
          <p:cNvPr id="7" name="Picture 6">
            <a:extLst>
              <a:ext uri="{FF2B5EF4-FFF2-40B4-BE49-F238E27FC236}">
                <a16:creationId xmlns:a16="http://schemas.microsoft.com/office/drawing/2014/main" id="{EB2284B8-1F70-374D-8244-DC7CE02557FF}"/>
              </a:ext>
            </a:extLst>
          </p:cNvPr>
          <p:cNvPicPr>
            <a:picLocks noChangeAspect="1"/>
          </p:cNvPicPr>
          <p:nvPr/>
        </p:nvPicPr>
        <p:blipFill rotWithShape="1">
          <a:blip r:embed="rId4"/>
          <a:srcRect l="811" t="872"/>
          <a:stretch/>
        </p:blipFill>
        <p:spPr>
          <a:xfrm>
            <a:off x="1396647" y="4069080"/>
            <a:ext cx="3632062" cy="2560320"/>
          </a:xfrm>
          <a:prstGeom prst="rect">
            <a:avLst/>
          </a:prstGeom>
        </p:spPr>
      </p:pic>
    </p:spTree>
    <p:extLst>
      <p:ext uri="{BB962C8B-B14F-4D97-AF65-F5344CB8AC3E}">
        <p14:creationId xmlns:p14="http://schemas.microsoft.com/office/powerpoint/2010/main" val="191060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E9B1-12F1-B44F-94F1-B6F8946DD54D}"/>
              </a:ext>
            </a:extLst>
          </p:cNvPr>
          <p:cNvSpPr>
            <a:spLocks noGrp="1"/>
          </p:cNvSpPr>
          <p:nvPr>
            <p:ph type="title"/>
          </p:nvPr>
        </p:nvSpPr>
        <p:spPr/>
        <p:txBody>
          <a:bodyPr/>
          <a:lstStyle/>
          <a:p>
            <a:r>
              <a:rPr lang="en-US" dirty="0"/>
              <a:t>Project overview</a:t>
            </a:r>
          </a:p>
        </p:txBody>
      </p:sp>
      <p:sp>
        <p:nvSpPr>
          <p:cNvPr id="9" name="Content Placeholder 8">
            <a:extLst>
              <a:ext uri="{FF2B5EF4-FFF2-40B4-BE49-F238E27FC236}">
                <a16:creationId xmlns:a16="http://schemas.microsoft.com/office/drawing/2014/main" id="{FA61E44E-608D-0F47-8E48-EF80D8F390C5}"/>
              </a:ext>
            </a:extLst>
          </p:cNvPr>
          <p:cNvSpPr>
            <a:spLocks noGrp="1"/>
          </p:cNvSpPr>
          <p:nvPr>
            <p:ph idx="1"/>
          </p:nvPr>
        </p:nvSpPr>
        <p:spPr>
          <a:xfrm>
            <a:off x="581192" y="2048719"/>
            <a:ext cx="11029615" cy="4282633"/>
          </a:xfrm>
        </p:spPr>
        <p:txBody>
          <a:bodyPr>
            <a:normAutofit/>
          </a:bodyPr>
          <a:lstStyle/>
          <a:p>
            <a:r>
              <a:rPr lang="en-US" dirty="0"/>
              <a:t>Research some of the major methods used for oil spill clean up:</a:t>
            </a:r>
          </a:p>
          <a:p>
            <a:pPr lvl="1">
              <a:buClr>
                <a:schemeClr val="accent2">
                  <a:lumMod val="50000"/>
                </a:schemeClr>
              </a:buClr>
              <a:buSzPct val="110000"/>
              <a:buFont typeface="Wingdings" pitchFamily="2" charset="2"/>
              <a:buChar char="§"/>
            </a:pPr>
            <a:r>
              <a:rPr lang="en-US" sz="1800" dirty="0"/>
              <a:t>Using oil booms</a:t>
            </a:r>
          </a:p>
          <a:p>
            <a:pPr lvl="1">
              <a:buClr>
                <a:schemeClr val="accent2">
                  <a:lumMod val="50000"/>
                </a:schemeClr>
              </a:buClr>
              <a:buSzPct val="110000"/>
              <a:buFont typeface="Wingdings" pitchFamily="2" charset="2"/>
              <a:buChar char="§"/>
            </a:pPr>
            <a:r>
              <a:rPr lang="en-US" sz="1800" dirty="0"/>
              <a:t>Using oil skimmers</a:t>
            </a:r>
          </a:p>
          <a:p>
            <a:pPr lvl="1">
              <a:buClr>
                <a:schemeClr val="accent2">
                  <a:lumMod val="50000"/>
                </a:schemeClr>
              </a:buClr>
              <a:buSzPct val="110000"/>
              <a:buFont typeface="Wingdings" pitchFamily="2" charset="2"/>
              <a:buChar char="§"/>
            </a:pPr>
            <a:r>
              <a:rPr lang="en-US" sz="1800" dirty="0"/>
              <a:t>Oil sorbents</a:t>
            </a:r>
          </a:p>
          <a:p>
            <a:pPr lvl="1">
              <a:buClr>
                <a:schemeClr val="accent2">
                  <a:lumMod val="50000"/>
                </a:schemeClr>
              </a:buClr>
              <a:buSzPct val="110000"/>
              <a:buFont typeface="Wingdings" pitchFamily="2" charset="2"/>
              <a:buChar char="§"/>
            </a:pPr>
            <a:r>
              <a:rPr lang="en-US" sz="1800" dirty="0"/>
              <a:t>Burning oil in situ</a:t>
            </a:r>
          </a:p>
          <a:p>
            <a:pPr marL="0" indent="0">
              <a:buNone/>
            </a:pPr>
            <a:endParaRPr lang="en-US" dirty="0"/>
          </a:p>
          <a:p>
            <a:r>
              <a:rPr lang="en-US" dirty="0"/>
              <a:t>Design </a:t>
            </a:r>
            <a:r>
              <a:rPr lang="en-US" dirty="0">
                <a:solidFill>
                  <a:srgbClr val="FF0000"/>
                </a:solidFill>
              </a:rPr>
              <a:t>and carry out </a:t>
            </a:r>
            <a:r>
              <a:rPr lang="en-US" dirty="0"/>
              <a:t>experiments to test oil spill clean up materials, methods, or                                             processes </a:t>
            </a:r>
          </a:p>
          <a:p>
            <a:pPr marL="0" indent="0">
              <a:buNone/>
            </a:pPr>
            <a:endParaRPr lang="en-US" dirty="0"/>
          </a:p>
          <a:p>
            <a:r>
              <a:rPr lang="en-US" dirty="0"/>
              <a:t>Assess whether laws relating to oil industries in the U.S. are adequate, and advocate for any changes you feel are appropriate</a:t>
            </a:r>
          </a:p>
        </p:txBody>
      </p:sp>
      <p:pic>
        <p:nvPicPr>
          <p:cNvPr id="11" name="Picture 10">
            <a:extLst>
              <a:ext uri="{FF2B5EF4-FFF2-40B4-BE49-F238E27FC236}">
                <a16:creationId xmlns:a16="http://schemas.microsoft.com/office/drawing/2014/main" id="{56458050-5F20-2B4C-AFCA-440CD0244E6B}"/>
              </a:ext>
            </a:extLst>
          </p:cNvPr>
          <p:cNvPicPr>
            <a:picLocks noChangeAspect="1"/>
          </p:cNvPicPr>
          <p:nvPr/>
        </p:nvPicPr>
        <p:blipFill>
          <a:blip r:embed="rId2"/>
          <a:stretch>
            <a:fillRect/>
          </a:stretch>
        </p:blipFill>
        <p:spPr>
          <a:xfrm>
            <a:off x="9012762" y="2048719"/>
            <a:ext cx="2598045" cy="3291840"/>
          </a:xfrm>
          <a:prstGeom prst="rect">
            <a:avLst/>
          </a:prstGeom>
        </p:spPr>
      </p:pic>
    </p:spTree>
    <p:extLst>
      <p:ext uri="{BB962C8B-B14F-4D97-AF65-F5344CB8AC3E}">
        <p14:creationId xmlns:p14="http://schemas.microsoft.com/office/powerpoint/2010/main" val="584768770"/>
      </p:ext>
    </p:extLst>
  </p:cSld>
  <p:clrMapOvr>
    <a:masterClrMapping/>
  </p:clrMapOvr>
</p:sld>
</file>

<file path=ppt/theme/theme1.xml><?xml version="1.0" encoding="utf-8"?>
<a:theme xmlns:a="http://schemas.openxmlformats.org/drawingml/2006/main" name="Dividend">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{B32586E1-90A0-6B40-B0B8-9B2F72481326}tf10001123</Template>
  <TotalTime>104</TotalTime>
  <Words>157</Words>
  <Application>Microsoft Macintosh PowerPoint</Application>
  <PresentationFormat>Widescreen</PresentationFormat>
  <Paragraphs>16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Gill Sans MT</vt:lpstr>
      <vt:lpstr>Wingdings</vt:lpstr>
      <vt:lpstr>Wingdings 2</vt:lpstr>
      <vt:lpstr>Dividend</vt:lpstr>
      <vt:lpstr>Oil Spill Clean UP And Recovery</vt:lpstr>
      <vt:lpstr>Background information</vt:lpstr>
      <vt:lpstr>Project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Spill Clean UP And Recovery</dc:title>
  <dc:creator>Jennifer Lea Simmons (jlsmmns2)</dc:creator>
  <cp:lastModifiedBy>Jennifer Lea Simmons (jlsmmns2)</cp:lastModifiedBy>
  <cp:revision>8</cp:revision>
  <dcterms:created xsi:type="dcterms:W3CDTF">2020-01-03T17:52:33Z</dcterms:created>
  <dcterms:modified xsi:type="dcterms:W3CDTF">2020-01-03T19:36:34Z</dcterms:modified>
</cp:coreProperties>
</file>