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8" r:id="rId2"/>
    <p:sldId id="267" r:id="rId3"/>
    <p:sldId id="266" r:id="rId4"/>
    <p:sldId id="272" r:id="rId5"/>
    <p:sldId id="269" r:id="rId6"/>
    <p:sldId id="270" r:id="rId7"/>
    <p:sldId id="271" r:id="rId8"/>
    <p:sldId id="273" r:id="rId9"/>
    <p:sldId id="274" r:id="rId10"/>
    <p:sldId id="275" r:id="rId11"/>
    <p:sldId id="276"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84"/>
    <p:restoredTop sz="94648"/>
  </p:normalViewPr>
  <p:slideViewPr>
    <p:cSldViewPr snapToGrid="0" snapToObjects="1">
      <p:cViewPr varScale="1">
        <p:scale>
          <a:sx n="118" d="100"/>
          <a:sy n="118" d="100"/>
        </p:scale>
        <p:origin x="352"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394278-E579-1E47-A3AA-DB72D32B5645}" type="datetimeFigureOut">
              <a:rPr lang="en-US" smtClean="0"/>
              <a:t>3/24/20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69396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94278-E579-1E47-A3AA-DB72D32B5645}" type="datetimeFigureOut">
              <a:rPr lang="en-US" smtClean="0"/>
              <a:t>3/24/20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130180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3D394278-E579-1E47-A3AA-DB72D32B5645}" type="datetimeFigureOut">
              <a:rPr lang="en-US" smtClean="0"/>
              <a:t>3/24/20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2762543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3D394278-E579-1E47-A3AA-DB72D32B5645}" type="datetimeFigureOut">
              <a:rPr lang="en-US" smtClean="0"/>
              <a:t>3/24/20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165122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94278-E579-1E47-A3AA-DB72D32B5645}" type="datetimeFigureOut">
              <a:rPr lang="en-US" smtClean="0"/>
              <a:t>3/24/20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4033693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94278-E579-1E47-A3AA-DB72D32B5645}" type="datetimeFigureOut">
              <a:rPr lang="en-US" smtClean="0"/>
              <a:t>3/24/20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385707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94278-E579-1E47-A3AA-DB72D32B5645}" type="datetimeFigureOut">
              <a:rPr lang="en-US" smtClean="0"/>
              <a:t>3/24/20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344937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394278-E579-1E47-A3AA-DB72D32B5645}" type="datetimeFigureOut">
              <a:rPr lang="en-US" smtClean="0"/>
              <a:t>3/24/20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26736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394278-E579-1E47-A3AA-DB72D32B5645}" type="datetimeFigureOut">
              <a:rPr lang="en-US" smtClean="0"/>
              <a:t>3/24/20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312804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394278-E579-1E47-A3AA-DB72D32B5645}" type="datetimeFigureOut">
              <a:rPr lang="en-US" smtClean="0"/>
              <a:t>3/24/20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428993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394278-E579-1E47-A3AA-DB72D32B5645}" type="datetimeFigureOut">
              <a:rPr lang="en-US" smtClean="0"/>
              <a:t>3/24/20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279175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94278-E579-1E47-A3AA-DB72D32B5645}" type="datetimeFigureOut">
              <a:rPr lang="en-US" smtClean="0"/>
              <a:t>3/24/20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351044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94278-E579-1E47-A3AA-DB72D32B5645}" type="datetimeFigureOut">
              <a:rPr lang="en-US" smtClean="0"/>
              <a:t>3/24/20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163011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3D394278-E579-1E47-A3AA-DB72D32B5645}" type="datetimeFigureOut">
              <a:rPr lang="en-US" smtClean="0"/>
              <a:t>3/24/20</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093DB98B-7922-2747-BCF2-C6705E409DA9}" type="slidenum">
              <a:rPr lang="en-US" smtClean="0"/>
              <a:t>‹#›</a:t>
            </a:fld>
            <a:endParaRPr lang="en-US"/>
          </a:p>
        </p:txBody>
      </p:sp>
    </p:spTree>
    <p:extLst>
      <p:ext uri="{BB962C8B-B14F-4D97-AF65-F5344CB8AC3E}">
        <p14:creationId xmlns:p14="http://schemas.microsoft.com/office/powerpoint/2010/main" val="154645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3D394278-E579-1E47-A3AA-DB72D32B5645}" type="datetimeFigureOut">
              <a:rPr lang="en-US" smtClean="0"/>
              <a:t>3/24/20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093DB98B-7922-2747-BCF2-C6705E409DA9}" type="slidenum">
              <a:rPr lang="en-US" smtClean="0"/>
              <a:t>‹#›</a:t>
            </a:fld>
            <a:endParaRPr lang="en-US"/>
          </a:p>
        </p:txBody>
      </p:sp>
    </p:spTree>
    <p:extLst>
      <p:ext uri="{BB962C8B-B14F-4D97-AF65-F5344CB8AC3E}">
        <p14:creationId xmlns:p14="http://schemas.microsoft.com/office/powerpoint/2010/main" val="475008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4.bp.blogspot.com/-K_Wgj8L78hA/T3PvH2buN0I/AAAAAAAAABk/zPflf0cX0BQ/s1600/isobar.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CE15E-E49D-5F46-B8B9-0D6EAA32859B}"/>
              </a:ext>
            </a:extLst>
          </p:cNvPr>
          <p:cNvSpPr>
            <a:spLocks noGrp="1"/>
          </p:cNvSpPr>
          <p:nvPr>
            <p:ph type="ctrTitle"/>
          </p:nvPr>
        </p:nvSpPr>
        <p:spPr>
          <a:xfrm>
            <a:off x="631371" y="1449147"/>
            <a:ext cx="10907486" cy="2971051"/>
          </a:xfrm>
        </p:spPr>
        <p:txBody>
          <a:bodyPr/>
          <a:lstStyle/>
          <a:p>
            <a:r>
              <a:rPr lang="en-US" dirty="0"/>
              <a:t>Moving Air Masses and Weather</a:t>
            </a:r>
            <a:br>
              <a:rPr lang="en-US" dirty="0"/>
            </a:br>
            <a:br>
              <a:rPr lang="en-US" sz="2800" dirty="0"/>
            </a:br>
            <a:r>
              <a:rPr lang="en-US" sz="2800" dirty="0"/>
              <a:t>March 24</a:t>
            </a:r>
            <a:endParaRPr lang="en-US" dirty="0"/>
          </a:p>
        </p:txBody>
      </p:sp>
      <p:sp>
        <p:nvSpPr>
          <p:cNvPr id="3" name="Subtitle 2">
            <a:extLst>
              <a:ext uri="{FF2B5EF4-FFF2-40B4-BE49-F238E27FC236}">
                <a16:creationId xmlns:a16="http://schemas.microsoft.com/office/drawing/2014/main" id="{ED4074D2-5D62-A346-B4E8-339B6A4728A3}"/>
              </a:ext>
            </a:extLst>
          </p:cNvPr>
          <p:cNvSpPr>
            <a:spLocks noGrp="1"/>
          </p:cNvSpPr>
          <p:nvPr>
            <p:ph type="subTitle" idx="1"/>
          </p:nvPr>
        </p:nvSpPr>
        <p:spPr>
          <a:xfrm>
            <a:off x="810001" y="5280847"/>
            <a:ext cx="10572000" cy="760724"/>
          </a:xfrm>
        </p:spPr>
        <p:txBody>
          <a:bodyPr>
            <a:noAutofit/>
          </a:bodyPr>
          <a:lstStyle/>
          <a:p>
            <a:r>
              <a:rPr lang="en-US" b="1" dirty="0"/>
              <a:t>Explain how relationships between the movement and interactions of air masses, high and low pressure systems, and frontal boundaries result in weather conditions and severe storms. </a:t>
            </a:r>
          </a:p>
        </p:txBody>
      </p:sp>
    </p:spTree>
    <p:extLst>
      <p:ext uri="{BB962C8B-B14F-4D97-AF65-F5344CB8AC3E}">
        <p14:creationId xmlns:p14="http://schemas.microsoft.com/office/powerpoint/2010/main" val="3392189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7C9C1-901E-654D-A839-D42020F2F0F6}"/>
              </a:ext>
            </a:extLst>
          </p:cNvPr>
          <p:cNvSpPr>
            <a:spLocks noGrp="1"/>
          </p:cNvSpPr>
          <p:nvPr>
            <p:ph type="title"/>
          </p:nvPr>
        </p:nvSpPr>
        <p:spPr>
          <a:xfrm>
            <a:off x="664029" y="447188"/>
            <a:ext cx="11081657" cy="970450"/>
          </a:xfrm>
        </p:spPr>
        <p:txBody>
          <a:bodyPr/>
          <a:lstStyle/>
          <a:p>
            <a:r>
              <a:rPr lang="en-US" dirty="0"/>
              <a:t>Exit Ticket Question 1 </a:t>
            </a:r>
          </a:p>
        </p:txBody>
      </p:sp>
      <p:sp>
        <p:nvSpPr>
          <p:cNvPr id="4" name="Content Placeholder 2">
            <a:extLst>
              <a:ext uri="{FF2B5EF4-FFF2-40B4-BE49-F238E27FC236}">
                <a16:creationId xmlns:a16="http://schemas.microsoft.com/office/drawing/2014/main" id="{DCC91B9E-9A4A-D648-A9BC-90856953C35E}"/>
              </a:ext>
            </a:extLst>
          </p:cNvPr>
          <p:cNvSpPr txBox="1">
            <a:spLocks/>
          </p:cNvSpPr>
          <p:nvPr/>
        </p:nvSpPr>
        <p:spPr>
          <a:xfrm>
            <a:off x="555171" y="1992087"/>
            <a:ext cx="11081657" cy="3635828"/>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r>
              <a:rPr lang="en-US" sz="1600" dirty="0"/>
              <a:t>Upload your answers to the 3 questions in the science Padlet. You can put them under your work from last week. The exit ticket WILL be graded, but all scores will be recorded as 80, 90, or 100. </a:t>
            </a:r>
          </a:p>
          <a:p>
            <a:pPr>
              <a:buAutoNum type="arabicPeriod"/>
            </a:pPr>
            <a:r>
              <a:rPr lang="en-US" sz="1600" dirty="0"/>
              <a:t>Large cumulonimbus clouds often form along cold fronts. What type of weather is MOST likely to occur along a cold front?</a:t>
            </a:r>
          </a:p>
          <a:p>
            <a:pPr>
              <a:buFont typeface="+mj-lt"/>
              <a:buAutoNum type="alphaLcParenR"/>
            </a:pPr>
            <a:r>
              <a:rPr lang="en-US" sz="1600" dirty="0"/>
              <a:t>Moderate weather with mild breezes</a:t>
            </a:r>
          </a:p>
          <a:p>
            <a:pPr>
              <a:buFont typeface="+mj-lt"/>
              <a:buAutoNum type="alphaLcParenR"/>
            </a:pPr>
            <a:r>
              <a:rPr lang="en-US" sz="1600" dirty="0"/>
              <a:t>Steady drizzle</a:t>
            </a:r>
          </a:p>
          <a:p>
            <a:pPr>
              <a:buFont typeface="+mj-lt"/>
              <a:buAutoNum type="alphaLcParenR"/>
            </a:pPr>
            <a:r>
              <a:rPr lang="en-US" sz="1600" dirty="0"/>
              <a:t>Rain with possible severe thunderstorms</a:t>
            </a:r>
          </a:p>
          <a:p>
            <a:pPr>
              <a:buFont typeface="+mj-lt"/>
              <a:buAutoNum type="alphaLcParenR"/>
            </a:pPr>
            <a:r>
              <a:rPr lang="en-US" sz="1600" dirty="0"/>
              <a:t>High temperatures with low winds</a:t>
            </a:r>
          </a:p>
        </p:txBody>
      </p:sp>
    </p:spTree>
    <p:extLst>
      <p:ext uri="{BB962C8B-B14F-4D97-AF65-F5344CB8AC3E}">
        <p14:creationId xmlns:p14="http://schemas.microsoft.com/office/powerpoint/2010/main" val="776076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495AC-16DC-284D-BAD0-43E533D976FC}"/>
              </a:ext>
            </a:extLst>
          </p:cNvPr>
          <p:cNvSpPr>
            <a:spLocks noGrp="1"/>
          </p:cNvSpPr>
          <p:nvPr>
            <p:ph type="title"/>
          </p:nvPr>
        </p:nvSpPr>
        <p:spPr/>
        <p:txBody>
          <a:bodyPr/>
          <a:lstStyle/>
          <a:p>
            <a:r>
              <a:rPr lang="en-US" dirty="0"/>
              <a:t>Exit Ticket Question 2</a:t>
            </a:r>
          </a:p>
        </p:txBody>
      </p:sp>
      <p:sp>
        <p:nvSpPr>
          <p:cNvPr id="3" name="Content Placeholder 2">
            <a:extLst>
              <a:ext uri="{FF2B5EF4-FFF2-40B4-BE49-F238E27FC236}">
                <a16:creationId xmlns:a16="http://schemas.microsoft.com/office/drawing/2014/main" id="{59A074B8-6D17-6043-AC74-CF7443769C25}"/>
              </a:ext>
            </a:extLst>
          </p:cNvPr>
          <p:cNvSpPr>
            <a:spLocks noGrp="1"/>
          </p:cNvSpPr>
          <p:nvPr>
            <p:ph idx="1"/>
          </p:nvPr>
        </p:nvSpPr>
        <p:spPr>
          <a:xfrm>
            <a:off x="535817" y="2178745"/>
            <a:ext cx="9043612" cy="2240856"/>
          </a:xfrm>
        </p:spPr>
        <p:txBody>
          <a:bodyPr>
            <a:normAutofit/>
          </a:bodyPr>
          <a:lstStyle/>
          <a:p>
            <a:pPr>
              <a:buFont typeface="+mj-lt"/>
              <a:buAutoNum type="arabicPeriod" startAt="2"/>
            </a:pPr>
            <a:r>
              <a:rPr lang="en-US" dirty="0"/>
              <a:t>What part of the weather map below is most likely to have calm, clear skies?</a:t>
            </a:r>
          </a:p>
          <a:p>
            <a:pPr>
              <a:buFont typeface="+mj-lt"/>
              <a:buAutoNum type="alphaLcParenR"/>
            </a:pPr>
            <a:r>
              <a:rPr lang="en-US" dirty="0"/>
              <a:t>The center of the high pressure area</a:t>
            </a:r>
          </a:p>
          <a:p>
            <a:pPr>
              <a:buFont typeface="+mj-lt"/>
              <a:buAutoNum type="alphaLcParenR"/>
            </a:pPr>
            <a:r>
              <a:rPr lang="en-US" dirty="0"/>
              <a:t>The center of the low pressure area</a:t>
            </a:r>
          </a:p>
          <a:p>
            <a:pPr>
              <a:buFont typeface="+mj-lt"/>
              <a:buAutoNum type="alphaLcParenR"/>
            </a:pPr>
            <a:r>
              <a:rPr lang="en-US" dirty="0"/>
              <a:t>The space between the two pressure systems</a:t>
            </a:r>
          </a:p>
          <a:p>
            <a:pPr>
              <a:buFont typeface="+mj-lt"/>
              <a:buAutoNum type="alphaLcParenR"/>
            </a:pPr>
            <a:r>
              <a:rPr lang="en-US" dirty="0"/>
              <a:t>The outer ring of the low pressure area</a:t>
            </a:r>
          </a:p>
        </p:txBody>
      </p:sp>
      <p:pic>
        <p:nvPicPr>
          <p:cNvPr id="1026" name="Picture 2" descr="enter image source here">
            <a:extLst>
              <a:ext uri="{FF2B5EF4-FFF2-40B4-BE49-F238E27FC236}">
                <a16:creationId xmlns:a16="http://schemas.microsoft.com/office/drawing/2014/main" id="{22673ED2-CC0E-634B-862E-44AE00CE7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6497" y="2743200"/>
            <a:ext cx="5965503"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460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D08BD-80EC-164D-88C8-A151C5114F45}"/>
              </a:ext>
            </a:extLst>
          </p:cNvPr>
          <p:cNvSpPr>
            <a:spLocks noGrp="1"/>
          </p:cNvSpPr>
          <p:nvPr>
            <p:ph type="title"/>
          </p:nvPr>
        </p:nvSpPr>
        <p:spPr/>
        <p:txBody>
          <a:bodyPr/>
          <a:lstStyle/>
          <a:p>
            <a:r>
              <a:rPr lang="en-US" dirty="0"/>
              <a:t>Exit Ticket Question 3</a:t>
            </a:r>
          </a:p>
        </p:txBody>
      </p:sp>
      <p:sp>
        <p:nvSpPr>
          <p:cNvPr id="3" name="Content Placeholder 2">
            <a:extLst>
              <a:ext uri="{FF2B5EF4-FFF2-40B4-BE49-F238E27FC236}">
                <a16:creationId xmlns:a16="http://schemas.microsoft.com/office/drawing/2014/main" id="{F8C0A6BE-348E-444D-974A-24AB2D062F13}"/>
              </a:ext>
            </a:extLst>
          </p:cNvPr>
          <p:cNvSpPr>
            <a:spLocks noGrp="1"/>
          </p:cNvSpPr>
          <p:nvPr>
            <p:ph idx="1"/>
          </p:nvPr>
        </p:nvSpPr>
        <p:spPr>
          <a:xfrm>
            <a:off x="350626" y="2200517"/>
            <a:ext cx="10554574" cy="629769"/>
          </a:xfrm>
        </p:spPr>
        <p:txBody>
          <a:bodyPr/>
          <a:lstStyle/>
          <a:p>
            <a:pPr>
              <a:buFont typeface="+mj-lt"/>
              <a:buAutoNum type="arabicPeriod" startAt="3"/>
            </a:pPr>
            <a:r>
              <a:rPr lang="en-US" dirty="0"/>
              <a:t>Is the area covering Mexico low pressure, or high pressure? Explain how you can tell.</a:t>
            </a:r>
          </a:p>
        </p:txBody>
      </p:sp>
      <p:pic>
        <p:nvPicPr>
          <p:cNvPr id="4" name="Picture 2" descr="enter image source here">
            <a:extLst>
              <a:ext uri="{FF2B5EF4-FFF2-40B4-BE49-F238E27FC236}">
                <a16:creationId xmlns:a16="http://schemas.microsoft.com/office/drawing/2014/main" id="{13452D77-9662-D24D-A0FB-C2700C8FEF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6497" y="2743200"/>
            <a:ext cx="5965503" cy="4114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BFC7CF1-5198-2045-B261-3C32D3C36FD7}"/>
              </a:ext>
            </a:extLst>
          </p:cNvPr>
          <p:cNvSpPr txBox="1"/>
          <p:nvPr/>
        </p:nvSpPr>
        <p:spPr>
          <a:xfrm>
            <a:off x="7424059" y="6241535"/>
            <a:ext cx="2307771" cy="338554"/>
          </a:xfrm>
          <a:prstGeom prst="rect">
            <a:avLst/>
          </a:prstGeom>
          <a:noFill/>
        </p:spPr>
        <p:txBody>
          <a:bodyPr wrap="square" rtlCol="0">
            <a:spAutoFit/>
          </a:bodyPr>
          <a:lstStyle/>
          <a:p>
            <a:r>
              <a:rPr lang="en-US" sz="1600" dirty="0">
                <a:solidFill>
                  <a:schemeClr val="accent1"/>
                </a:solidFill>
              </a:rPr>
              <a:t>Mexico</a:t>
            </a:r>
          </a:p>
        </p:txBody>
      </p:sp>
    </p:spTree>
    <p:extLst>
      <p:ext uri="{BB962C8B-B14F-4D97-AF65-F5344CB8AC3E}">
        <p14:creationId xmlns:p14="http://schemas.microsoft.com/office/powerpoint/2010/main" val="3437593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1D351-72F5-B74D-B4E3-A07A3C84E426}"/>
              </a:ext>
            </a:extLst>
          </p:cNvPr>
          <p:cNvSpPr>
            <a:spLocks noGrp="1"/>
          </p:cNvSpPr>
          <p:nvPr>
            <p:ph type="title"/>
          </p:nvPr>
        </p:nvSpPr>
        <p:spPr/>
        <p:txBody>
          <a:bodyPr/>
          <a:lstStyle/>
          <a:p>
            <a:r>
              <a:rPr lang="en-US" dirty="0"/>
              <a:t>Think about it</a:t>
            </a:r>
          </a:p>
        </p:txBody>
      </p:sp>
      <p:sp>
        <p:nvSpPr>
          <p:cNvPr id="3" name="Content Placeholder 2">
            <a:extLst>
              <a:ext uri="{FF2B5EF4-FFF2-40B4-BE49-F238E27FC236}">
                <a16:creationId xmlns:a16="http://schemas.microsoft.com/office/drawing/2014/main" id="{0ECBB741-3B72-284F-BFCB-8338D7BFC77B}"/>
              </a:ext>
            </a:extLst>
          </p:cNvPr>
          <p:cNvSpPr>
            <a:spLocks noGrp="1"/>
          </p:cNvSpPr>
          <p:nvPr>
            <p:ph idx="1"/>
          </p:nvPr>
        </p:nvSpPr>
        <p:spPr/>
        <p:txBody>
          <a:bodyPr/>
          <a:lstStyle/>
          <a:p>
            <a:pPr marL="0" indent="0">
              <a:buNone/>
            </a:pPr>
            <a:r>
              <a:rPr lang="en-US" dirty="0"/>
              <a:t>Weather changes because of differences in air pressure, movement of fronts, </a:t>
            </a:r>
            <a:r>
              <a:rPr lang="en-US" dirty="0" err="1"/>
              <a:t>andamount</a:t>
            </a:r>
            <a:r>
              <a:rPr lang="en-US" dirty="0"/>
              <a:t> of moisture. Air pressure can be high (H) or low (L), moving fronts can be warm or cold, and air can be humid or dry. There are many different types of weather – warm and sunny, cold and sunny, windy, foggy, warm and rainy, cold and rainy, snow, sleet, hail, tornadoes, hurricanes, and thunderstorms. </a:t>
            </a:r>
          </a:p>
          <a:p>
            <a:endParaRPr lang="en-US" dirty="0"/>
          </a:p>
          <a:p>
            <a:pPr marL="0" indent="0">
              <a:buNone/>
            </a:pPr>
            <a:r>
              <a:rPr lang="en-US" dirty="0"/>
              <a:t>How can so many different types of weather occur from a small number of variables?</a:t>
            </a:r>
          </a:p>
        </p:txBody>
      </p:sp>
    </p:spTree>
    <p:extLst>
      <p:ext uri="{BB962C8B-B14F-4D97-AF65-F5344CB8AC3E}">
        <p14:creationId xmlns:p14="http://schemas.microsoft.com/office/powerpoint/2010/main" val="170254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D6B2F-9A1E-F24F-B038-4EB2AF058790}"/>
              </a:ext>
            </a:extLst>
          </p:cNvPr>
          <p:cNvSpPr>
            <a:spLocks noGrp="1"/>
          </p:cNvSpPr>
          <p:nvPr>
            <p:ph type="title"/>
          </p:nvPr>
        </p:nvSpPr>
        <p:spPr/>
        <p:txBody>
          <a:bodyPr/>
          <a:lstStyle/>
          <a:p>
            <a:r>
              <a:rPr lang="en-US" dirty="0"/>
              <a:t>Pressure Systems</a:t>
            </a:r>
          </a:p>
        </p:txBody>
      </p:sp>
      <p:sp>
        <p:nvSpPr>
          <p:cNvPr id="3" name="Content Placeholder 2">
            <a:extLst>
              <a:ext uri="{FF2B5EF4-FFF2-40B4-BE49-F238E27FC236}">
                <a16:creationId xmlns:a16="http://schemas.microsoft.com/office/drawing/2014/main" id="{B903AACD-55D2-EB40-AB77-15670E8E3CCC}"/>
              </a:ext>
            </a:extLst>
          </p:cNvPr>
          <p:cNvSpPr>
            <a:spLocks noGrp="1"/>
          </p:cNvSpPr>
          <p:nvPr>
            <p:ph idx="1"/>
          </p:nvPr>
        </p:nvSpPr>
        <p:spPr>
          <a:xfrm>
            <a:off x="266699" y="2033601"/>
            <a:ext cx="11658599" cy="1522399"/>
          </a:xfrm>
        </p:spPr>
        <p:txBody>
          <a:bodyPr>
            <a:normAutofit/>
          </a:bodyPr>
          <a:lstStyle/>
          <a:p>
            <a:pPr marL="0" indent="0">
              <a:buNone/>
            </a:pPr>
            <a:r>
              <a:rPr lang="en-US" dirty="0"/>
              <a:t>We already learned that areas of high pressure form where cold air, which sinks, is found, and low pressure areas form where warm air, which rises, is found. We also know that the differences in pressure cause wind to move air from a high pressure area to a low pressure area. Today we will see that the </a:t>
            </a:r>
            <a:r>
              <a:rPr lang="en-US" dirty="0">
                <a:solidFill>
                  <a:srgbClr val="FF0000"/>
                </a:solidFill>
              </a:rPr>
              <a:t>movement in a high pressure system is different than the movement in a low pressure system</a:t>
            </a:r>
            <a:r>
              <a:rPr lang="en-US" dirty="0"/>
              <a:t>.</a:t>
            </a:r>
          </a:p>
        </p:txBody>
      </p:sp>
      <p:pic>
        <p:nvPicPr>
          <p:cNvPr id="1025" name="Picture 1" descr="High Low Airflow">
            <a:extLst>
              <a:ext uri="{FF2B5EF4-FFF2-40B4-BE49-F238E27FC236}">
                <a16:creationId xmlns:a16="http://schemas.microsoft.com/office/drawing/2014/main" id="{7EF9616F-1662-E040-AC33-A109099329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798" y="3556000"/>
            <a:ext cx="5232400" cy="330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869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E7A9B-21D0-624C-B08E-BD1C06A48723}"/>
              </a:ext>
            </a:extLst>
          </p:cNvPr>
          <p:cNvSpPr>
            <a:spLocks noGrp="1"/>
          </p:cNvSpPr>
          <p:nvPr>
            <p:ph type="title"/>
          </p:nvPr>
        </p:nvSpPr>
        <p:spPr/>
        <p:txBody>
          <a:bodyPr/>
          <a:lstStyle/>
          <a:p>
            <a:r>
              <a:rPr lang="en-US" dirty="0"/>
              <a:t>Pressure Systems</a:t>
            </a:r>
          </a:p>
        </p:txBody>
      </p:sp>
      <p:sp>
        <p:nvSpPr>
          <p:cNvPr id="3" name="Content Placeholder 2">
            <a:extLst>
              <a:ext uri="{FF2B5EF4-FFF2-40B4-BE49-F238E27FC236}">
                <a16:creationId xmlns:a16="http://schemas.microsoft.com/office/drawing/2014/main" id="{FA1C8661-E39E-5A48-9ADA-0A3B3C1FBB1D}"/>
              </a:ext>
            </a:extLst>
          </p:cNvPr>
          <p:cNvSpPr>
            <a:spLocks noGrp="1"/>
          </p:cNvSpPr>
          <p:nvPr>
            <p:ph idx="1"/>
          </p:nvPr>
        </p:nvSpPr>
        <p:spPr>
          <a:xfrm>
            <a:off x="274427" y="2418538"/>
            <a:ext cx="6709666" cy="3636511"/>
          </a:xfrm>
        </p:spPr>
        <p:txBody>
          <a:bodyPr>
            <a:normAutofit lnSpcReduction="10000"/>
          </a:bodyPr>
          <a:lstStyle/>
          <a:p>
            <a:r>
              <a:rPr lang="en-US" dirty="0"/>
              <a:t>High pressure systems are areas where air sinks and moves outward in a clockwise manner (the spinning is due to the Coriolis Effect). The air in the atmosphere is cold, but it gets warmer as it sinks. This makes it absorb moisture from the air at the surface, causing clear skies and mild weather.</a:t>
            </a:r>
          </a:p>
          <a:p>
            <a:pPr marL="0" indent="0">
              <a:buNone/>
            </a:pPr>
            <a:endParaRPr lang="en-US" dirty="0"/>
          </a:p>
          <a:p>
            <a:r>
              <a:rPr lang="en-US" dirty="0"/>
              <a:t>Low pressure systems are areas where air moves inward to the low pressure center and then rises. The air moves in the opposite direction as the high pressure air. The air is warm at the surface, but as it rises it becomes colder and causes clouds to form. Low pressure systems cause  precipitation.</a:t>
            </a:r>
          </a:p>
        </p:txBody>
      </p:sp>
      <p:pic>
        <p:nvPicPr>
          <p:cNvPr id="2050" name="Picture 2">
            <a:extLst>
              <a:ext uri="{FF2B5EF4-FFF2-40B4-BE49-F238E27FC236}">
                <a16:creationId xmlns:a16="http://schemas.microsoft.com/office/drawing/2014/main" id="{76325F19-62DF-7F4D-A07B-EBE9CD18CE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999202"/>
            <a:ext cx="5016500" cy="577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074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33769-1BA3-3348-8CCB-07587B6A6887}"/>
              </a:ext>
            </a:extLst>
          </p:cNvPr>
          <p:cNvSpPr>
            <a:spLocks noGrp="1"/>
          </p:cNvSpPr>
          <p:nvPr>
            <p:ph type="title"/>
          </p:nvPr>
        </p:nvSpPr>
        <p:spPr/>
        <p:txBody>
          <a:bodyPr/>
          <a:lstStyle/>
          <a:p>
            <a:r>
              <a:rPr lang="en-US" dirty="0"/>
              <a:t>Pressure Systems</a:t>
            </a:r>
          </a:p>
        </p:txBody>
      </p:sp>
      <p:sp>
        <p:nvSpPr>
          <p:cNvPr id="3" name="Content Placeholder 2">
            <a:extLst>
              <a:ext uri="{FF2B5EF4-FFF2-40B4-BE49-F238E27FC236}">
                <a16:creationId xmlns:a16="http://schemas.microsoft.com/office/drawing/2014/main" id="{D5D9332D-384F-314C-9B19-CECC2ED0CE52}"/>
              </a:ext>
            </a:extLst>
          </p:cNvPr>
          <p:cNvSpPr>
            <a:spLocks noGrp="1"/>
          </p:cNvSpPr>
          <p:nvPr>
            <p:ph idx="1"/>
          </p:nvPr>
        </p:nvSpPr>
        <p:spPr>
          <a:xfrm>
            <a:off x="190498" y="2131573"/>
            <a:ext cx="11811000" cy="1881627"/>
          </a:xfrm>
        </p:spPr>
        <p:txBody>
          <a:bodyPr/>
          <a:lstStyle/>
          <a:p>
            <a:r>
              <a:rPr lang="en-US" dirty="0"/>
              <a:t>When there is little difference between air pressure in an area, the air doesn’t move very much. This allows an air mass to form in the area. </a:t>
            </a:r>
            <a:r>
              <a:rPr lang="en-US" dirty="0">
                <a:solidFill>
                  <a:srgbClr val="FF0000"/>
                </a:solidFill>
              </a:rPr>
              <a:t>The air mass has a specific weather pattern.</a:t>
            </a:r>
          </a:p>
          <a:p>
            <a:r>
              <a:rPr lang="en-US" dirty="0"/>
              <a:t>When the difference in air pressure between a high pressure system and a low pressure system is big, it gets very windy. Depending on what other factors are present, this can cause severe weather.</a:t>
            </a:r>
          </a:p>
        </p:txBody>
      </p:sp>
      <p:pic>
        <p:nvPicPr>
          <p:cNvPr id="3074" name="Picture 2">
            <a:hlinkClick r:id="rId2"/>
            <a:extLst>
              <a:ext uri="{FF2B5EF4-FFF2-40B4-BE49-F238E27FC236}">
                <a16:creationId xmlns:a16="http://schemas.microsoft.com/office/drawing/2014/main" id="{CBA19BB8-0F9E-8C4A-8DF6-D78C18214A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9913" y="3749040"/>
            <a:ext cx="4783016" cy="310896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939281D-282B-2A41-82ED-AD81713B8A23}"/>
              </a:ext>
            </a:extLst>
          </p:cNvPr>
          <p:cNvSpPr txBox="1"/>
          <p:nvPr/>
        </p:nvSpPr>
        <p:spPr>
          <a:xfrm>
            <a:off x="381000" y="4013200"/>
            <a:ext cx="3243943" cy="1754326"/>
          </a:xfrm>
          <a:prstGeom prst="rect">
            <a:avLst/>
          </a:prstGeom>
          <a:noFill/>
        </p:spPr>
        <p:txBody>
          <a:bodyPr wrap="square" rtlCol="0">
            <a:spAutoFit/>
          </a:bodyPr>
          <a:lstStyle/>
          <a:p>
            <a:r>
              <a:rPr lang="en-US" dirty="0">
                <a:solidFill>
                  <a:srgbClr val="FF0000"/>
                </a:solidFill>
              </a:rPr>
              <a:t>The center of a high pressure trough has higher pressure than the outer areas</a:t>
            </a:r>
            <a:r>
              <a:rPr lang="en-US" dirty="0"/>
              <a:t>, because as air moves away, the air pressure decreases.</a:t>
            </a:r>
          </a:p>
        </p:txBody>
      </p:sp>
      <p:sp>
        <p:nvSpPr>
          <p:cNvPr id="7" name="TextBox 6">
            <a:extLst>
              <a:ext uri="{FF2B5EF4-FFF2-40B4-BE49-F238E27FC236}">
                <a16:creationId xmlns:a16="http://schemas.microsoft.com/office/drawing/2014/main" id="{C4FE4EAD-CEAB-E144-B1DA-EF83B71C3D67}"/>
              </a:ext>
            </a:extLst>
          </p:cNvPr>
          <p:cNvSpPr txBox="1"/>
          <p:nvPr/>
        </p:nvSpPr>
        <p:spPr>
          <a:xfrm>
            <a:off x="8739412" y="4013200"/>
            <a:ext cx="3374571" cy="2031325"/>
          </a:xfrm>
          <a:prstGeom prst="rect">
            <a:avLst/>
          </a:prstGeom>
          <a:noFill/>
        </p:spPr>
        <p:txBody>
          <a:bodyPr wrap="square" rtlCol="0">
            <a:spAutoFit/>
          </a:bodyPr>
          <a:lstStyle/>
          <a:p>
            <a:r>
              <a:rPr lang="en-US" dirty="0">
                <a:solidFill>
                  <a:srgbClr val="FF0000"/>
                </a:solidFill>
              </a:rPr>
              <a:t>The center of a low pressure trough has lower pressure than the outer areas</a:t>
            </a:r>
            <a:r>
              <a:rPr lang="en-US" dirty="0"/>
              <a:t>. This is why the air moves towards the center - the air pressure outside of the low pressure center is higher.</a:t>
            </a:r>
          </a:p>
        </p:txBody>
      </p:sp>
      <p:sp>
        <p:nvSpPr>
          <p:cNvPr id="4" name="TextBox 3">
            <a:extLst>
              <a:ext uri="{FF2B5EF4-FFF2-40B4-BE49-F238E27FC236}">
                <a16:creationId xmlns:a16="http://schemas.microsoft.com/office/drawing/2014/main" id="{69656591-217F-194A-AF84-3304A91754B9}"/>
              </a:ext>
            </a:extLst>
          </p:cNvPr>
          <p:cNvSpPr txBox="1"/>
          <p:nvPr/>
        </p:nvSpPr>
        <p:spPr>
          <a:xfrm>
            <a:off x="1469571" y="6118424"/>
            <a:ext cx="3058886" cy="584775"/>
          </a:xfrm>
          <a:prstGeom prst="rect">
            <a:avLst/>
          </a:prstGeom>
          <a:noFill/>
        </p:spPr>
        <p:txBody>
          <a:bodyPr wrap="square" rtlCol="0">
            <a:spAutoFit/>
          </a:bodyPr>
          <a:lstStyle/>
          <a:p>
            <a:r>
              <a:rPr lang="en-US" sz="1600" dirty="0">
                <a:solidFill>
                  <a:schemeClr val="accent1"/>
                </a:solidFill>
              </a:rPr>
              <a:t>The numbers on the isobars indicate the pressure</a:t>
            </a:r>
          </a:p>
        </p:txBody>
      </p:sp>
      <p:cxnSp>
        <p:nvCxnSpPr>
          <p:cNvPr id="8" name="Straight Arrow Connector 7">
            <a:extLst>
              <a:ext uri="{FF2B5EF4-FFF2-40B4-BE49-F238E27FC236}">
                <a16:creationId xmlns:a16="http://schemas.microsoft.com/office/drawing/2014/main" id="{62824BB0-58EF-2644-A83A-FC453969DADD}"/>
              </a:ext>
            </a:extLst>
          </p:cNvPr>
          <p:cNvCxnSpPr>
            <a:cxnSpLocks/>
          </p:cNvCxnSpPr>
          <p:nvPr/>
        </p:nvCxnSpPr>
        <p:spPr>
          <a:xfrm flipV="1">
            <a:off x="3309257" y="4013199"/>
            <a:ext cx="1643743" cy="195042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DF23977-2143-1947-9CE5-88F12ECB4E1A}"/>
              </a:ext>
            </a:extLst>
          </p:cNvPr>
          <p:cNvCxnSpPr>
            <a:cxnSpLocks/>
          </p:cNvCxnSpPr>
          <p:nvPr/>
        </p:nvCxnSpPr>
        <p:spPr>
          <a:xfrm flipV="1">
            <a:off x="3505479" y="4435859"/>
            <a:ext cx="1672491" cy="154365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7D0D309-4A99-6947-A000-4C42ED63C7B7}"/>
              </a:ext>
            </a:extLst>
          </p:cNvPr>
          <p:cNvSpPr txBox="1"/>
          <p:nvPr/>
        </p:nvSpPr>
        <p:spPr>
          <a:xfrm>
            <a:off x="5776685" y="3749040"/>
            <a:ext cx="1382485" cy="338554"/>
          </a:xfrm>
          <a:prstGeom prst="rect">
            <a:avLst/>
          </a:prstGeom>
          <a:noFill/>
        </p:spPr>
        <p:txBody>
          <a:bodyPr wrap="square" rtlCol="0">
            <a:spAutoFit/>
          </a:bodyPr>
          <a:lstStyle/>
          <a:p>
            <a:r>
              <a:rPr lang="en-US" sz="1600" dirty="0">
                <a:solidFill>
                  <a:schemeClr val="accent1"/>
                </a:solidFill>
              </a:rPr>
              <a:t>isobars</a:t>
            </a:r>
          </a:p>
        </p:txBody>
      </p:sp>
      <p:cxnSp>
        <p:nvCxnSpPr>
          <p:cNvPr id="21" name="Straight Arrow Connector 20">
            <a:extLst>
              <a:ext uri="{FF2B5EF4-FFF2-40B4-BE49-F238E27FC236}">
                <a16:creationId xmlns:a16="http://schemas.microsoft.com/office/drawing/2014/main" id="{6136E8F0-5BB6-D449-B97D-335A6355133B}"/>
              </a:ext>
            </a:extLst>
          </p:cNvPr>
          <p:cNvCxnSpPr/>
          <p:nvPr/>
        </p:nvCxnSpPr>
        <p:spPr>
          <a:xfrm flipH="1">
            <a:off x="5776685" y="4087594"/>
            <a:ext cx="319313" cy="29934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522D9E6-9F91-0E42-B73F-E9ACCFD5E0EA}"/>
              </a:ext>
            </a:extLst>
          </p:cNvPr>
          <p:cNvCxnSpPr/>
          <p:nvPr/>
        </p:nvCxnSpPr>
        <p:spPr>
          <a:xfrm>
            <a:off x="6268357" y="4087594"/>
            <a:ext cx="807357" cy="52794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1571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BA15-4706-7F47-8541-73FA836B7AD5}"/>
              </a:ext>
            </a:extLst>
          </p:cNvPr>
          <p:cNvSpPr>
            <a:spLocks noGrp="1"/>
          </p:cNvSpPr>
          <p:nvPr>
            <p:ph type="title"/>
          </p:nvPr>
        </p:nvSpPr>
        <p:spPr/>
        <p:txBody>
          <a:bodyPr/>
          <a:lstStyle/>
          <a:p>
            <a:r>
              <a:rPr lang="en-US" dirty="0"/>
              <a:t>Moving Weather Fronts</a:t>
            </a:r>
          </a:p>
        </p:txBody>
      </p:sp>
      <p:sp>
        <p:nvSpPr>
          <p:cNvPr id="3" name="Content Placeholder 2">
            <a:extLst>
              <a:ext uri="{FF2B5EF4-FFF2-40B4-BE49-F238E27FC236}">
                <a16:creationId xmlns:a16="http://schemas.microsoft.com/office/drawing/2014/main" id="{C5E0CF47-BFBB-ED45-81FC-FD4112AC36AB}"/>
              </a:ext>
            </a:extLst>
          </p:cNvPr>
          <p:cNvSpPr>
            <a:spLocks noGrp="1"/>
          </p:cNvSpPr>
          <p:nvPr>
            <p:ph idx="1"/>
          </p:nvPr>
        </p:nvSpPr>
        <p:spPr>
          <a:xfrm>
            <a:off x="457200" y="2222288"/>
            <a:ext cx="10916086" cy="1816312"/>
          </a:xfrm>
        </p:spPr>
        <p:txBody>
          <a:bodyPr/>
          <a:lstStyle/>
          <a:p>
            <a:r>
              <a:rPr lang="en-US" dirty="0"/>
              <a:t>When a </a:t>
            </a:r>
            <a:r>
              <a:rPr lang="en-US" dirty="0">
                <a:solidFill>
                  <a:srgbClr val="FF0000"/>
                </a:solidFill>
              </a:rPr>
              <a:t>cold front </a:t>
            </a:r>
            <a:r>
              <a:rPr lang="en-US" dirty="0"/>
              <a:t>moves into an area, it causes a drop in the temperature of the area. The cold front is formed by cold air forcing warm air up. The warm air mass is in the area before the cold air mass arrives. The </a:t>
            </a:r>
            <a:r>
              <a:rPr lang="en-US" dirty="0">
                <a:solidFill>
                  <a:srgbClr val="FF0000"/>
                </a:solidFill>
              </a:rPr>
              <a:t>cold air moves the warm air up quickly, which causes a storm </a:t>
            </a:r>
            <a:r>
              <a:rPr lang="en-US" dirty="0"/>
              <a:t>instead of just rain.  </a:t>
            </a:r>
          </a:p>
        </p:txBody>
      </p:sp>
      <p:pic>
        <p:nvPicPr>
          <p:cNvPr id="5" name="Picture 2" descr="Cold Weather Front">
            <a:extLst>
              <a:ext uri="{FF2B5EF4-FFF2-40B4-BE49-F238E27FC236}">
                <a16:creationId xmlns:a16="http://schemas.microsoft.com/office/drawing/2014/main" id="{83ED4CD9-6A74-AC4A-98B2-9377593DB8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5053" y="3841763"/>
            <a:ext cx="5926670" cy="2743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08A4F12-C1EF-0B4A-B265-931C8B24AD84}"/>
              </a:ext>
            </a:extLst>
          </p:cNvPr>
          <p:cNvSpPr txBox="1"/>
          <p:nvPr/>
        </p:nvSpPr>
        <p:spPr>
          <a:xfrm>
            <a:off x="8915400" y="4245429"/>
            <a:ext cx="2634343" cy="1754326"/>
          </a:xfrm>
          <a:prstGeom prst="rect">
            <a:avLst/>
          </a:prstGeom>
          <a:noFill/>
        </p:spPr>
        <p:txBody>
          <a:bodyPr wrap="square" rtlCol="0">
            <a:spAutoFit/>
          </a:bodyPr>
          <a:lstStyle/>
          <a:p>
            <a:r>
              <a:rPr lang="en-US" dirty="0"/>
              <a:t>The slope of the boundary between the two air masses is steep, causing the warm air to rise quickly. </a:t>
            </a:r>
          </a:p>
        </p:txBody>
      </p:sp>
    </p:spTree>
    <p:extLst>
      <p:ext uri="{BB962C8B-B14F-4D97-AF65-F5344CB8AC3E}">
        <p14:creationId xmlns:p14="http://schemas.microsoft.com/office/powerpoint/2010/main" val="294604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6D756-3DDA-3D47-8449-0FAF065B89BA}"/>
              </a:ext>
            </a:extLst>
          </p:cNvPr>
          <p:cNvSpPr>
            <a:spLocks noGrp="1"/>
          </p:cNvSpPr>
          <p:nvPr>
            <p:ph type="title"/>
          </p:nvPr>
        </p:nvSpPr>
        <p:spPr/>
        <p:txBody>
          <a:bodyPr/>
          <a:lstStyle/>
          <a:p>
            <a:r>
              <a:rPr lang="en-US" dirty="0"/>
              <a:t>Moving Weather Fronts</a:t>
            </a:r>
          </a:p>
        </p:txBody>
      </p:sp>
      <p:sp>
        <p:nvSpPr>
          <p:cNvPr id="3" name="Content Placeholder 2">
            <a:extLst>
              <a:ext uri="{FF2B5EF4-FFF2-40B4-BE49-F238E27FC236}">
                <a16:creationId xmlns:a16="http://schemas.microsoft.com/office/drawing/2014/main" id="{A92FF868-48C7-B541-996E-7483CD4313CA}"/>
              </a:ext>
            </a:extLst>
          </p:cNvPr>
          <p:cNvSpPr>
            <a:spLocks noGrp="1"/>
          </p:cNvSpPr>
          <p:nvPr>
            <p:ph idx="1"/>
          </p:nvPr>
        </p:nvSpPr>
        <p:spPr>
          <a:xfrm>
            <a:off x="446315" y="2701260"/>
            <a:ext cx="5551714" cy="2055798"/>
          </a:xfrm>
        </p:spPr>
        <p:txBody>
          <a:bodyPr>
            <a:normAutofit/>
          </a:bodyPr>
          <a:lstStyle/>
          <a:p>
            <a:pPr marL="0" indent="0">
              <a:buNone/>
            </a:pPr>
            <a:r>
              <a:rPr lang="en-US" dirty="0"/>
              <a:t>If a cold front occurs by combining air masses with really different air pressures, there will be a lot more wind, and the strength of the storm can be much greater. When a thunderstorm encounters strong horizontal winds high in the atmosphere, a tornado forms. </a:t>
            </a:r>
          </a:p>
        </p:txBody>
      </p:sp>
      <p:pic>
        <p:nvPicPr>
          <p:cNvPr id="4" name="Picture 2">
            <a:extLst>
              <a:ext uri="{FF2B5EF4-FFF2-40B4-BE49-F238E27FC236}">
                <a16:creationId xmlns:a16="http://schemas.microsoft.com/office/drawing/2014/main" id="{C0C7871B-F1E7-E64A-A123-7AE32AC96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0276" y="2841172"/>
            <a:ext cx="5644896"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91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58D3A-C446-934C-83E4-6FD42FAAE89F}"/>
              </a:ext>
            </a:extLst>
          </p:cNvPr>
          <p:cNvSpPr>
            <a:spLocks noGrp="1"/>
          </p:cNvSpPr>
          <p:nvPr>
            <p:ph type="title"/>
          </p:nvPr>
        </p:nvSpPr>
        <p:spPr/>
        <p:txBody>
          <a:bodyPr/>
          <a:lstStyle/>
          <a:p>
            <a:r>
              <a:rPr lang="en-US" dirty="0"/>
              <a:t>Moving Weather Fronts</a:t>
            </a:r>
          </a:p>
        </p:txBody>
      </p:sp>
      <p:sp>
        <p:nvSpPr>
          <p:cNvPr id="3" name="Content Placeholder 2">
            <a:extLst>
              <a:ext uri="{FF2B5EF4-FFF2-40B4-BE49-F238E27FC236}">
                <a16:creationId xmlns:a16="http://schemas.microsoft.com/office/drawing/2014/main" id="{55FB5E0A-A1E1-9040-B003-0B271BCD07B6}"/>
              </a:ext>
            </a:extLst>
          </p:cNvPr>
          <p:cNvSpPr>
            <a:spLocks noGrp="1"/>
          </p:cNvSpPr>
          <p:nvPr>
            <p:ph idx="1"/>
          </p:nvPr>
        </p:nvSpPr>
        <p:spPr>
          <a:xfrm>
            <a:off x="818712" y="2222288"/>
            <a:ext cx="10554574" cy="1772770"/>
          </a:xfrm>
        </p:spPr>
        <p:txBody>
          <a:bodyPr/>
          <a:lstStyle/>
          <a:p>
            <a:r>
              <a:rPr lang="en-US" dirty="0"/>
              <a:t>When a </a:t>
            </a:r>
            <a:r>
              <a:rPr lang="en-US" dirty="0">
                <a:solidFill>
                  <a:srgbClr val="FF0000"/>
                </a:solidFill>
              </a:rPr>
              <a:t>warm front </a:t>
            </a:r>
            <a:r>
              <a:rPr lang="en-US" dirty="0"/>
              <a:t>moves into an area, it causes an increase in the temperature of the area. The warm front is formed by a warm air mass rising over a cold air mass. The cold air mass is already in the area when the warm air mass arrives. The </a:t>
            </a:r>
            <a:r>
              <a:rPr lang="en-US" dirty="0">
                <a:solidFill>
                  <a:srgbClr val="FF0000"/>
                </a:solidFill>
              </a:rPr>
              <a:t>warm air moves up calmly over the cold air</a:t>
            </a:r>
            <a:r>
              <a:rPr lang="en-US" dirty="0"/>
              <a:t>. The </a:t>
            </a:r>
            <a:r>
              <a:rPr lang="en-US" dirty="0">
                <a:solidFill>
                  <a:srgbClr val="FF0000"/>
                </a:solidFill>
              </a:rPr>
              <a:t>result is steady rain</a:t>
            </a:r>
            <a:r>
              <a:rPr lang="en-US" dirty="0"/>
              <a:t>, sometimes for long periods, but without storms.</a:t>
            </a:r>
          </a:p>
        </p:txBody>
      </p:sp>
      <p:pic>
        <p:nvPicPr>
          <p:cNvPr id="6146" name="Picture 2" descr="Warm Weather Front">
            <a:extLst>
              <a:ext uri="{FF2B5EF4-FFF2-40B4-BE49-F238E27FC236}">
                <a16:creationId xmlns:a16="http://schemas.microsoft.com/office/drawing/2014/main" id="{0B879F19-C535-0240-8DD5-592C3E089E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7757" y="3907098"/>
            <a:ext cx="5393934"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10B8182-038A-5740-BDB5-C10DAD06437C}"/>
              </a:ext>
            </a:extLst>
          </p:cNvPr>
          <p:cNvSpPr txBox="1"/>
          <p:nvPr/>
        </p:nvSpPr>
        <p:spPr>
          <a:xfrm>
            <a:off x="1759794" y="4561115"/>
            <a:ext cx="3182320" cy="1200329"/>
          </a:xfrm>
          <a:prstGeom prst="rect">
            <a:avLst/>
          </a:prstGeom>
          <a:noFill/>
        </p:spPr>
        <p:txBody>
          <a:bodyPr wrap="square" rtlCol="0">
            <a:spAutoFit/>
          </a:bodyPr>
          <a:lstStyle/>
          <a:p>
            <a:r>
              <a:rPr lang="en-US" dirty="0"/>
              <a:t>The slope of the boundary between the two air masses is gradual, allowing the warm air to rise slowly. </a:t>
            </a:r>
          </a:p>
        </p:txBody>
      </p:sp>
    </p:spTree>
    <p:extLst>
      <p:ext uri="{BB962C8B-B14F-4D97-AF65-F5344CB8AC3E}">
        <p14:creationId xmlns:p14="http://schemas.microsoft.com/office/powerpoint/2010/main" val="2261996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BDB3-3BE8-9C46-801B-81BB86D2AB46}"/>
              </a:ext>
            </a:extLst>
          </p:cNvPr>
          <p:cNvSpPr>
            <a:spLocks noGrp="1"/>
          </p:cNvSpPr>
          <p:nvPr>
            <p:ph type="title"/>
          </p:nvPr>
        </p:nvSpPr>
        <p:spPr>
          <a:xfrm>
            <a:off x="511629" y="447188"/>
            <a:ext cx="11190513" cy="970450"/>
          </a:xfrm>
        </p:spPr>
        <p:txBody>
          <a:bodyPr/>
          <a:lstStyle/>
          <a:p>
            <a:r>
              <a:rPr lang="en-US" dirty="0"/>
              <a:t>Summary of Moving Air Masses and Weather</a:t>
            </a:r>
          </a:p>
        </p:txBody>
      </p:sp>
      <p:sp>
        <p:nvSpPr>
          <p:cNvPr id="3" name="Content Placeholder 2">
            <a:extLst>
              <a:ext uri="{FF2B5EF4-FFF2-40B4-BE49-F238E27FC236}">
                <a16:creationId xmlns:a16="http://schemas.microsoft.com/office/drawing/2014/main" id="{F794248E-BEC4-0148-998B-2E116BC5CE92}"/>
              </a:ext>
            </a:extLst>
          </p:cNvPr>
          <p:cNvSpPr>
            <a:spLocks noGrp="1"/>
          </p:cNvSpPr>
          <p:nvPr>
            <p:ph idx="1"/>
          </p:nvPr>
        </p:nvSpPr>
        <p:spPr>
          <a:xfrm>
            <a:off x="599856" y="2222286"/>
            <a:ext cx="10992287" cy="4483313"/>
          </a:xfrm>
        </p:spPr>
        <p:txBody>
          <a:bodyPr>
            <a:normAutofit/>
          </a:bodyPr>
          <a:lstStyle/>
          <a:p>
            <a:r>
              <a:rPr lang="en-US" dirty="0"/>
              <a:t>Air pressure plays a strong role in understanding weather patterns.</a:t>
            </a:r>
          </a:p>
          <a:p>
            <a:r>
              <a:rPr lang="en-US" dirty="0"/>
              <a:t>Air pressure is related to air temperature and air density.</a:t>
            </a:r>
          </a:p>
          <a:p>
            <a:r>
              <a:rPr lang="en-US" dirty="0"/>
              <a:t>Air in a high pressure system moves the opposite of air in a low pressure system.</a:t>
            </a:r>
          </a:p>
          <a:p>
            <a:r>
              <a:rPr lang="en-US" dirty="0"/>
              <a:t>The larger the difference in the pressure of different air masses at a front, the stronger the winds and weather that results. </a:t>
            </a:r>
          </a:p>
          <a:p>
            <a:r>
              <a:rPr lang="en-US" dirty="0"/>
              <a:t>Low pressure systems cause precipitation and sometimes storms.</a:t>
            </a:r>
          </a:p>
          <a:p>
            <a:r>
              <a:rPr lang="en-US" dirty="0"/>
              <a:t>High pressure systems lead to clear, calm weather.</a:t>
            </a:r>
          </a:p>
          <a:p>
            <a:r>
              <a:rPr lang="en-US" dirty="0"/>
              <a:t>Movement of air masses causes changes in weather.</a:t>
            </a:r>
          </a:p>
          <a:p>
            <a:r>
              <a:rPr lang="en-US" dirty="0"/>
              <a:t>Cold fronts have a steep slope at the boundary, causing rapid rising of the warm air mass, and leading to storms.</a:t>
            </a:r>
          </a:p>
          <a:p>
            <a:r>
              <a:rPr lang="en-US" dirty="0"/>
              <a:t>Warm fronts have a gentle slope at the boundary, causing slow rising of the warm air mass, and leading to steady precipitation.</a:t>
            </a:r>
          </a:p>
        </p:txBody>
      </p:sp>
    </p:spTree>
    <p:extLst>
      <p:ext uri="{BB962C8B-B14F-4D97-AF65-F5344CB8AC3E}">
        <p14:creationId xmlns:p14="http://schemas.microsoft.com/office/powerpoint/2010/main" val="380798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5">
      <a:dk1>
        <a:srgbClr val="000000"/>
      </a:dk1>
      <a:lt1>
        <a:srgbClr val="000000"/>
      </a:lt1>
      <a:dk2>
        <a:srgbClr val="C0C0C0"/>
      </a:dk2>
      <a:lt2>
        <a:srgbClr val="636363"/>
      </a:lt2>
      <a:accent1>
        <a:srgbClr val="0432FF"/>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otalTime>646</TotalTime>
  <Words>1053</Words>
  <Application>Microsoft Macintosh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2</vt:lpstr>
      <vt:lpstr>Quotable</vt:lpstr>
      <vt:lpstr>Moving Air Masses and Weather  March 24</vt:lpstr>
      <vt:lpstr>Think about it</vt:lpstr>
      <vt:lpstr>Pressure Systems</vt:lpstr>
      <vt:lpstr>Pressure Systems</vt:lpstr>
      <vt:lpstr>Pressure Systems</vt:lpstr>
      <vt:lpstr>Moving Weather Fronts</vt:lpstr>
      <vt:lpstr>Moving Weather Fronts</vt:lpstr>
      <vt:lpstr>Moving Weather Fronts</vt:lpstr>
      <vt:lpstr>Summary of Moving Air Masses and Weather</vt:lpstr>
      <vt:lpstr>Exit Ticket Question 1 </vt:lpstr>
      <vt:lpstr>Exit Ticket Question 2</vt:lpstr>
      <vt:lpstr>Exit Ticket Question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Severe Weather  March 24</dc:title>
  <dc:creator>Jennifer Lea Simmons (jlsmmns2)</dc:creator>
  <cp:lastModifiedBy>Jennifer Lea Simmons (jlsmmns2)</cp:lastModifiedBy>
  <cp:revision>23</cp:revision>
  <dcterms:created xsi:type="dcterms:W3CDTF">2020-03-24T06:25:53Z</dcterms:created>
  <dcterms:modified xsi:type="dcterms:W3CDTF">2020-03-25T02:01:29Z</dcterms:modified>
</cp:coreProperties>
</file>