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93" r:id="rId1"/>
  </p:sldMasterIdLst>
  <p:sldIdLst>
    <p:sldId id="256" r:id="rId2"/>
    <p:sldId id="259" r:id="rId3"/>
    <p:sldId id="257" r:id="rId4"/>
    <p:sldId id="258"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F85B0"/>
    <a:srgbClr val="4FADB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4656"/>
  </p:normalViewPr>
  <p:slideViewPr>
    <p:cSldViewPr snapToGrid="0" snapToObjects="1">
      <p:cViewPr varScale="1">
        <p:scale>
          <a:sx n="119" d="100"/>
          <a:sy n="119" d="100"/>
        </p:scale>
        <p:origin x="312"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0D238AB8-4581-2A48-A794-7D1C5336DB94}" type="datetimeFigureOut">
              <a:rPr lang="en-US" smtClean="0"/>
              <a:t>3/31/20</a:t>
            </a:fld>
            <a:endParaRPr lang="en-US"/>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088C8753-B02F-3040-B8E5-35E09692ECB8}" type="slidenum">
              <a:rPr lang="en-US" smtClean="0"/>
              <a:t>‹#›</a:t>
            </a:fld>
            <a:endParaRPr lang="en-US"/>
          </a:p>
        </p:txBody>
      </p:sp>
    </p:spTree>
    <p:extLst>
      <p:ext uri="{BB962C8B-B14F-4D97-AF65-F5344CB8AC3E}">
        <p14:creationId xmlns:p14="http://schemas.microsoft.com/office/powerpoint/2010/main" val="38350417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D238AB8-4581-2A48-A794-7D1C5336DB94}" type="datetimeFigureOut">
              <a:rPr lang="en-US" smtClean="0"/>
              <a:t>3/31/20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8C8753-B02F-3040-B8E5-35E09692ECB8}" type="slidenum">
              <a:rPr lang="en-US" smtClean="0"/>
              <a:t>‹#›</a:t>
            </a:fld>
            <a:endParaRPr lang="en-US"/>
          </a:p>
        </p:txBody>
      </p:sp>
    </p:spTree>
    <p:extLst>
      <p:ext uri="{BB962C8B-B14F-4D97-AF65-F5344CB8AC3E}">
        <p14:creationId xmlns:p14="http://schemas.microsoft.com/office/powerpoint/2010/main" val="36661312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0D238AB8-4581-2A48-A794-7D1C5336DB94}" type="datetimeFigureOut">
              <a:rPr lang="en-US" smtClean="0"/>
              <a:t>3/31/20</a:t>
            </a:fld>
            <a:endParaRPr lang="en-US"/>
          </a:p>
        </p:txBody>
      </p:sp>
      <p:sp>
        <p:nvSpPr>
          <p:cNvPr id="5" name="Footer Placeholder 4"/>
          <p:cNvSpPr>
            <a:spLocks noGrp="1"/>
          </p:cNvSpPr>
          <p:nvPr>
            <p:ph type="ftr" sz="quarter" idx="11"/>
          </p:nvPr>
        </p:nvSpPr>
        <p:spPr>
          <a:xfrm>
            <a:off x="774923" y="5951811"/>
            <a:ext cx="7896279" cy="365125"/>
          </a:xfrm>
        </p:spPr>
        <p:txBody>
          <a:bodyPr/>
          <a:lstStyle/>
          <a:p>
            <a:endParaRPr lang="en-US"/>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088C8753-B02F-3040-B8E5-35E09692ECB8}" type="slidenum">
              <a:rPr lang="en-US" smtClean="0"/>
              <a:t>‹#›</a:t>
            </a:fld>
            <a:endParaRPr lang="en-US"/>
          </a:p>
        </p:txBody>
      </p:sp>
    </p:spTree>
    <p:extLst>
      <p:ext uri="{BB962C8B-B14F-4D97-AF65-F5344CB8AC3E}">
        <p14:creationId xmlns:p14="http://schemas.microsoft.com/office/powerpoint/2010/main" val="3576491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D238AB8-4581-2A48-A794-7D1C5336DB94}" type="datetimeFigureOut">
              <a:rPr lang="en-US" smtClean="0"/>
              <a:t>3/31/20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558300" y="5956137"/>
            <a:ext cx="1052508" cy="365125"/>
          </a:xfrm>
        </p:spPr>
        <p:txBody>
          <a:bodyPr/>
          <a:lstStyle/>
          <a:p>
            <a:fld id="{088C8753-B02F-3040-B8E5-35E09692ECB8}" type="slidenum">
              <a:rPr lang="en-US" smtClean="0"/>
              <a:t>‹#›</a:t>
            </a:fld>
            <a:endParaRPr lang="en-US"/>
          </a:p>
        </p:txBody>
      </p:sp>
    </p:spTree>
    <p:extLst>
      <p:ext uri="{BB962C8B-B14F-4D97-AF65-F5344CB8AC3E}">
        <p14:creationId xmlns:p14="http://schemas.microsoft.com/office/powerpoint/2010/main" val="35151836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0D238AB8-4581-2A48-A794-7D1C5336DB94}" type="datetimeFigureOut">
              <a:rPr lang="en-US" smtClean="0"/>
              <a:t>3/31/20</a:t>
            </a:fld>
            <a:endParaRPr lang="en-US"/>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088C8753-B02F-3040-B8E5-35E09692ECB8}" type="slidenum">
              <a:rPr lang="en-US" smtClean="0"/>
              <a:t>‹#›</a:t>
            </a:fld>
            <a:endParaRPr lang="en-US"/>
          </a:p>
        </p:txBody>
      </p:sp>
    </p:spTree>
    <p:extLst>
      <p:ext uri="{BB962C8B-B14F-4D97-AF65-F5344CB8AC3E}">
        <p14:creationId xmlns:p14="http://schemas.microsoft.com/office/powerpoint/2010/main" val="30087794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D238AB8-4581-2A48-A794-7D1C5336DB94}" type="datetimeFigureOut">
              <a:rPr lang="en-US" smtClean="0"/>
              <a:t>3/31/20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8C8753-B02F-3040-B8E5-35E09692ECB8}" type="slidenum">
              <a:rPr lang="en-US" smtClean="0"/>
              <a:t>‹#›</a:t>
            </a:fld>
            <a:endParaRPr lang="en-US"/>
          </a:p>
        </p:txBody>
      </p:sp>
    </p:spTree>
    <p:extLst>
      <p:ext uri="{BB962C8B-B14F-4D97-AF65-F5344CB8AC3E}">
        <p14:creationId xmlns:p14="http://schemas.microsoft.com/office/powerpoint/2010/main" val="674311426"/>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D238AB8-4581-2A48-A794-7D1C5336DB94}" type="datetimeFigureOut">
              <a:rPr lang="en-US" smtClean="0"/>
              <a:t>3/31/20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8C8753-B02F-3040-B8E5-35E09692ECB8}" type="slidenum">
              <a:rPr lang="en-US" smtClean="0"/>
              <a:t>‹#›</a:t>
            </a:fld>
            <a:endParaRPr lang="en-US"/>
          </a:p>
        </p:txBody>
      </p:sp>
    </p:spTree>
    <p:extLst>
      <p:ext uri="{BB962C8B-B14F-4D97-AF65-F5344CB8AC3E}">
        <p14:creationId xmlns:p14="http://schemas.microsoft.com/office/powerpoint/2010/main" val="2607159883"/>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0D238AB8-4581-2A48-A794-7D1C5336DB94}" type="datetimeFigureOut">
              <a:rPr lang="en-US" smtClean="0"/>
              <a:t>3/31/20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8C8753-B02F-3040-B8E5-35E09692ECB8}" type="slidenum">
              <a:rPr lang="en-US" smtClean="0"/>
              <a:t>‹#›</a:t>
            </a:fld>
            <a:endParaRPr lang="en-US"/>
          </a:p>
        </p:txBody>
      </p:sp>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Tree>
    <p:extLst>
      <p:ext uri="{BB962C8B-B14F-4D97-AF65-F5344CB8AC3E}">
        <p14:creationId xmlns:p14="http://schemas.microsoft.com/office/powerpoint/2010/main" val="4698581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238AB8-4581-2A48-A794-7D1C5336DB94}" type="datetimeFigureOut">
              <a:rPr lang="en-US" smtClean="0"/>
              <a:t>3/31/20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8C8753-B02F-3040-B8E5-35E09692ECB8}" type="slidenum">
              <a:rPr lang="en-US" smtClean="0"/>
              <a:t>‹#›</a:t>
            </a:fld>
            <a:endParaRPr lang="en-US"/>
          </a:p>
        </p:txBody>
      </p:sp>
    </p:spTree>
    <p:extLst>
      <p:ext uri="{BB962C8B-B14F-4D97-AF65-F5344CB8AC3E}">
        <p14:creationId xmlns:p14="http://schemas.microsoft.com/office/powerpoint/2010/main" val="39465970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0D238AB8-4581-2A48-A794-7D1C5336DB94}" type="datetimeFigureOut">
              <a:rPr lang="en-US" smtClean="0"/>
              <a:t>3/31/20</a:t>
            </a:fld>
            <a:endParaRPr lang="en-US"/>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088C8753-B02F-3040-B8E5-35E09692ECB8}" type="slidenum">
              <a:rPr lang="en-US" smtClean="0"/>
              <a:t>‹#›</a:t>
            </a:fld>
            <a:endParaRPr lang="en-US"/>
          </a:p>
        </p:txBody>
      </p:sp>
    </p:spTree>
    <p:extLst>
      <p:ext uri="{BB962C8B-B14F-4D97-AF65-F5344CB8AC3E}">
        <p14:creationId xmlns:p14="http://schemas.microsoft.com/office/powerpoint/2010/main" val="490886449"/>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D238AB8-4581-2A48-A794-7D1C5336DB94}" type="datetimeFigureOut">
              <a:rPr lang="en-US" smtClean="0"/>
              <a:t>3/31/20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8C8753-B02F-3040-B8E5-35E09692ECB8}" type="slidenum">
              <a:rPr lang="en-US" smtClean="0"/>
              <a:t>‹#›</a:t>
            </a:fld>
            <a:endParaRPr lang="en-US"/>
          </a:p>
        </p:txBody>
      </p:sp>
    </p:spTree>
    <p:extLst>
      <p:ext uri="{BB962C8B-B14F-4D97-AF65-F5344CB8AC3E}">
        <p14:creationId xmlns:p14="http://schemas.microsoft.com/office/powerpoint/2010/main" val="4618527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0D238AB8-4581-2A48-A794-7D1C5336DB94}" type="datetimeFigureOut">
              <a:rPr lang="en-US" smtClean="0"/>
              <a:t>3/31/20</a:t>
            </a:fld>
            <a:endParaRPr lang="en-US"/>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088C8753-B02F-3040-B8E5-35E09692ECB8}" type="slidenum">
              <a:rPr lang="en-US" smtClean="0"/>
              <a:t>‹#›</a:t>
            </a:fld>
            <a:endParaRPr lang="en-US"/>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698973237"/>
      </p:ext>
    </p:extLst>
  </p:cSld>
  <p:clrMap bg1="lt1" tx1="dk1" bg2="lt2" tx2="dk2" accent1="accent1" accent2="accent2" accent3="accent3" accent4="accent4" accent5="accent5" accent6="accent6" hlink="hlink" folHlink="folHlink"/>
  <p:sldLayoutIdLst>
    <p:sldLayoutId id="2147483894" r:id="rId1"/>
    <p:sldLayoutId id="2147483895" r:id="rId2"/>
    <p:sldLayoutId id="2147483896" r:id="rId3"/>
    <p:sldLayoutId id="2147483897" r:id="rId4"/>
    <p:sldLayoutId id="2147483898" r:id="rId5"/>
    <p:sldLayoutId id="2147483899" r:id="rId6"/>
    <p:sldLayoutId id="2147483900" r:id="rId7"/>
    <p:sldLayoutId id="2147483901" r:id="rId8"/>
    <p:sldLayoutId id="2147483902" r:id="rId9"/>
    <p:sldLayoutId id="2147483903" r:id="rId10"/>
    <p:sldLayoutId id="2147483904"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padlet.com/simmonsjl_ums/dd6qh1hioq2"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padlet.com/simmonsjl_ums/gzrw6u3g2s6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padlet.com/simmonsjl_ums/dd6qh1hioq2"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131FD4-23B8-DD46-AE6D-B2B16A54875F}"/>
              </a:ext>
            </a:extLst>
          </p:cNvPr>
          <p:cNvSpPr>
            <a:spLocks noGrp="1"/>
          </p:cNvSpPr>
          <p:nvPr>
            <p:ph type="ctrTitle"/>
          </p:nvPr>
        </p:nvSpPr>
        <p:spPr>
          <a:xfrm>
            <a:off x="581191" y="1020431"/>
            <a:ext cx="10993549" cy="1389281"/>
          </a:xfrm>
        </p:spPr>
        <p:txBody>
          <a:bodyPr>
            <a:normAutofit/>
          </a:bodyPr>
          <a:lstStyle/>
          <a:p>
            <a:r>
              <a:rPr lang="en-US" sz="4000" dirty="0"/>
              <a:t>March 31</a:t>
            </a:r>
          </a:p>
        </p:txBody>
      </p:sp>
      <p:sp>
        <p:nvSpPr>
          <p:cNvPr id="3" name="Subtitle 2">
            <a:extLst>
              <a:ext uri="{FF2B5EF4-FFF2-40B4-BE49-F238E27FC236}">
                <a16:creationId xmlns:a16="http://schemas.microsoft.com/office/drawing/2014/main" id="{C4DB7382-AF25-BA4B-A6AD-10135FA86977}"/>
              </a:ext>
            </a:extLst>
          </p:cNvPr>
          <p:cNvSpPr>
            <a:spLocks noGrp="1"/>
          </p:cNvSpPr>
          <p:nvPr>
            <p:ph type="subTitle" idx="1"/>
          </p:nvPr>
        </p:nvSpPr>
        <p:spPr>
          <a:xfrm>
            <a:off x="581191" y="2409712"/>
            <a:ext cx="10993546" cy="590321"/>
          </a:xfrm>
        </p:spPr>
        <p:txBody>
          <a:bodyPr>
            <a:normAutofit/>
          </a:bodyPr>
          <a:lstStyle/>
          <a:p>
            <a:r>
              <a:rPr lang="en-US" sz="2000" dirty="0"/>
              <a:t>Preparing for the Location of the Best Climate Debate</a:t>
            </a:r>
          </a:p>
        </p:txBody>
      </p:sp>
    </p:spTree>
    <p:extLst>
      <p:ext uri="{BB962C8B-B14F-4D97-AF65-F5344CB8AC3E}">
        <p14:creationId xmlns:p14="http://schemas.microsoft.com/office/powerpoint/2010/main" val="13233722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B69546-F31D-9640-BBB0-9A6165EF56B1}"/>
              </a:ext>
            </a:extLst>
          </p:cNvPr>
          <p:cNvSpPr>
            <a:spLocks noGrp="1"/>
          </p:cNvSpPr>
          <p:nvPr>
            <p:ph type="title"/>
          </p:nvPr>
        </p:nvSpPr>
        <p:spPr/>
        <p:txBody>
          <a:bodyPr/>
          <a:lstStyle/>
          <a:p>
            <a:r>
              <a:rPr lang="en-US" dirty="0"/>
              <a:t>March 31 Classwork</a:t>
            </a:r>
          </a:p>
        </p:txBody>
      </p:sp>
      <p:sp>
        <p:nvSpPr>
          <p:cNvPr id="3" name="Content Placeholder 2">
            <a:extLst>
              <a:ext uri="{FF2B5EF4-FFF2-40B4-BE49-F238E27FC236}">
                <a16:creationId xmlns:a16="http://schemas.microsoft.com/office/drawing/2014/main" id="{12A28ED5-71AB-9A46-B334-6D3FC9E24EC9}"/>
              </a:ext>
            </a:extLst>
          </p:cNvPr>
          <p:cNvSpPr>
            <a:spLocks noGrp="1"/>
          </p:cNvSpPr>
          <p:nvPr>
            <p:ph idx="1"/>
          </p:nvPr>
        </p:nvSpPr>
        <p:spPr/>
        <p:txBody>
          <a:bodyPr/>
          <a:lstStyle/>
          <a:p>
            <a:r>
              <a:rPr lang="en-US" dirty="0">
                <a:highlight>
                  <a:srgbClr val="FFFF00"/>
                </a:highlight>
              </a:rPr>
              <a:t>You should attend at least 15 minutes of one of the ZOOM sessions today (10:00-11:30, 1:30-3:00, or 4:00-5:00)</a:t>
            </a:r>
          </a:p>
          <a:p>
            <a:r>
              <a:rPr lang="en-US" dirty="0"/>
              <a:t>Your goal is to complete a draft of your 2 minute statement during “class” today. Drafts </a:t>
            </a:r>
            <a:r>
              <a:rPr lang="en-US" dirty="0">
                <a:highlight>
                  <a:srgbClr val="FFFF00"/>
                </a:highlight>
              </a:rPr>
              <a:t>MUST </a:t>
            </a:r>
            <a:r>
              <a:rPr lang="en-US" dirty="0"/>
              <a:t>be submitted by Thursday 5:00 pm. Submit to this Padlet: </a:t>
            </a:r>
            <a:r>
              <a:rPr lang="en-US" dirty="0">
                <a:solidFill>
                  <a:schemeClr val="accent1"/>
                </a:solidFill>
                <a:hlinkClick r:id="rId2">
                  <a:extLst>
                    <a:ext uri="{A12FA001-AC4F-418D-AE19-62706E023703}">
                      <ahyp:hlinkClr xmlns:ahyp="http://schemas.microsoft.com/office/drawing/2018/hyperlinkcolor" val="tx"/>
                    </a:ext>
                  </a:extLst>
                </a:hlinkClick>
              </a:rPr>
              <a:t>https://padlet.com/simmonsjl_ums/dd6qh1hioq2</a:t>
            </a:r>
            <a:endParaRPr lang="en-US" dirty="0">
              <a:solidFill>
                <a:schemeClr val="accent1"/>
              </a:solidFill>
            </a:endParaRPr>
          </a:p>
          <a:p>
            <a:r>
              <a:rPr lang="en-US" dirty="0"/>
              <a:t>You should have your answers from the March 30 PowerPoint and paper and pen/pencil available during the ZOOM session.</a:t>
            </a:r>
          </a:p>
        </p:txBody>
      </p:sp>
    </p:spTree>
    <p:extLst>
      <p:ext uri="{BB962C8B-B14F-4D97-AF65-F5344CB8AC3E}">
        <p14:creationId xmlns:p14="http://schemas.microsoft.com/office/powerpoint/2010/main" val="3060032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15AA95-23E9-914E-867F-94C1235AB6F3}"/>
              </a:ext>
            </a:extLst>
          </p:cNvPr>
          <p:cNvSpPr>
            <a:spLocks noGrp="1"/>
          </p:cNvSpPr>
          <p:nvPr>
            <p:ph type="title"/>
          </p:nvPr>
        </p:nvSpPr>
        <p:spPr/>
        <p:txBody>
          <a:bodyPr/>
          <a:lstStyle/>
          <a:p>
            <a:r>
              <a:rPr lang="en-US" dirty="0"/>
              <a:t>March 31 classwork</a:t>
            </a:r>
          </a:p>
        </p:txBody>
      </p:sp>
      <p:sp>
        <p:nvSpPr>
          <p:cNvPr id="3" name="Content Placeholder 2">
            <a:extLst>
              <a:ext uri="{FF2B5EF4-FFF2-40B4-BE49-F238E27FC236}">
                <a16:creationId xmlns:a16="http://schemas.microsoft.com/office/drawing/2014/main" id="{2BC86796-D771-C340-8A93-94B3974580F2}"/>
              </a:ext>
            </a:extLst>
          </p:cNvPr>
          <p:cNvSpPr>
            <a:spLocks noGrp="1"/>
          </p:cNvSpPr>
          <p:nvPr>
            <p:ph idx="1"/>
          </p:nvPr>
        </p:nvSpPr>
        <p:spPr>
          <a:xfrm>
            <a:off x="581192" y="2008374"/>
            <a:ext cx="11029615" cy="3678303"/>
          </a:xfrm>
        </p:spPr>
        <p:txBody>
          <a:bodyPr/>
          <a:lstStyle/>
          <a:p>
            <a:r>
              <a:rPr lang="en-US" dirty="0"/>
              <a:t>Download the Debate Reflection form from the class website. (Please download it and save it to your iPad, instead of viewing it. This will enable you to complete the form.</a:t>
            </a:r>
          </a:p>
          <a:p>
            <a:r>
              <a:rPr lang="en-US" dirty="0"/>
              <a:t>You should complete the Pre-project Planning page today and upload it to the science Padlet: </a:t>
            </a:r>
            <a:r>
              <a:rPr lang="en-US" dirty="0">
                <a:solidFill>
                  <a:schemeClr val="accent1"/>
                </a:solidFill>
                <a:hlinkClick r:id="rId2">
                  <a:extLst>
                    <a:ext uri="{A12FA001-AC4F-418D-AE19-62706E023703}">
                      <ahyp:hlinkClr xmlns:ahyp="http://schemas.microsoft.com/office/drawing/2018/hyperlinkcolor" val="tx"/>
                    </a:ext>
                  </a:extLst>
                </a:hlinkClick>
              </a:rPr>
              <a:t>https://padlet.com/simmonsjl_ums/gzrw6u3g2s6x</a:t>
            </a:r>
            <a:r>
              <a:rPr lang="en-US" dirty="0">
                <a:solidFill>
                  <a:schemeClr val="accent1"/>
                </a:solidFill>
              </a:rPr>
              <a:t>		</a:t>
            </a:r>
            <a:r>
              <a:rPr lang="en-US" dirty="0"/>
              <a:t>(The second page will be completed after the debate.)</a:t>
            </a:r>
          </a:p>
          <a:p>
            <a:r>
              <a:rPr lang="en-US" dirty="0"/>
              <a:t>You should also have the instructions for the debate open. The instructions are on the class website, and are titled Best Climate Debate.</a:t>
            </a:r>
          </a:p>
        </p:txBody>
      </p:sp>
    </p:spTree>
    <p:extLst>
      <p:ext uri="{BB962C8B-B14F-4D97-AF65-F5344CB8AC3E}">
        <p14:creationId xmlns:p14="http://schemas.microsoft.com/office/powerpoint/2010/main" val="20404343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B1569E-D7BE-C247-8242-1FDB56214B21}"/>
              </a:ext>
            </a:extLst>
          </p:cNvPr>
          <p:cNvSpPr>
            <a:spLocks noGrp="1"/>
          </p:cNvSpPr>
          <p:nvPr>
            <p:ph type="title"/>
          </p:nvPr>
        </p:nvSpPr>
        <p:spPr/>
        <p:txBody>
          <a:bodyPr/>
          <a:lstStyle/>
          <a:p>
            <a:r>
              <a:rPr lang="en-US" dirty="0"/>
              <a:t>March 31 classwork</a:t>
            </a:r>
          </a:p>
        </p:txBody>
      </p:sp>
      <p:sp>
        <p:nvSpPr>
          <p:cNvPr id="3" name="Content Placeholder 2">
            <a:extLst>
              <a:ext uri="{FF2B5EF4-FFF2-40B4-BE49-F238E27FC236}">
                <a16:creationId xmlns:a16="http://schemas.microsoft.com/office/drawing/2014/main" id="{C4F3DFCE-D6B5-A642-9568-C572D9F5A40E}"/>
              </a:ext>
            </a:extLst>
          </p:cNvPr>
          <p:cNvSpPr>
            <a:spLocks noGrp="1"/>
          </p:cNvSpPr>
          <p:nvPr>
            <p:ph idx="1"/>
          </p:nvPr>
        </p:nvSpPr>
        <p:spPr>
          <a:xfrm>
            <a:off x="581193" y="1903267"/>
            <a:ext cx="11155400" cy="4508291"/>
          </a:xfrm>
        </p:spPr>
        <p:txBody>
          <a:bodyPr>
            <a:normAutofit/>
          </a:bodyPr>
          <a:lstStyle/>
          <a:p>
            <a:r>
              <a:rPr lang="en-US" dirty="0"/>
              <a:t>Yesterday you chose a location that you claim to have the best weather and climate (steps 1 and 2 from the Best Climate Debate instructions). Today you will construct your 2 minute statement defending your claim based on the science that controls weather. </a:t>
            </a:r>
          </a:p>
          <a:p>
            <a:r>
              <a:rPr lang="en-US" dirty="0"/>
              <a:t>Your introduction should state your claim: The best weather and climate is found in ____________________. </a:t>
            </a:r>
          </a:p>
          <a:p>
            <a:r>
              <a:rPr lang="en-US" dirty="0"/>
              <a:t>Next, tell us just a little bit about the location you chose. What is its latitude and climate zone? Is it coastal or inland? What is its elevation? Are there any other important factors that are important (nearby large lakes or mountains, etc.)?</a:t>
            </a:r>
          </a:p>
          <a:p>
            <a:r>
              <a:rPr lang="en-US" dirty="0"/>
              <a:t>Now you need to talk science. You should be telling us what the climate is like in your location. You should do this by predicting the climate based on science, NOT by looking up the climate of your area. </a:t>
            </a:r>
            <a:r>
              <a:rPr lang="en-US" dirty="0">
                <a:highlight>
                  <a:srgbClr val="FFFF00"/>
                </a:highlight>
              </a:rPr>
              <a:t>This is the most important part of the debate, so if you NEED to tell us WHY the climate is the way it is.  </a:t>
            </a:r>
          </a:p>
          <a:p>
            <a:pPr lvl="1"/>
            <a:r>
              <a:rPr lang="en-US" sz="1700" dirty="0"/>
              <a:t>Be sure to talk about temperature, precipitation, wind, and humidity (whether the air is dry or moist).</a:t>
            </a:r>
          </a:p>
          <a:p>
            <a:pPr lvl="1"/>
            <a:r>
              <a:rPr lang="en-US" sz="1700" dirty="0"/>
              <a:t>Be sure to talk about latitude, elevation, and whether it is near or far from the ocean or another LARGE body of water.</a:t>
            </a:r>
          </a:p>
        </p:txBody>
      </p:sp>
    </p:spTree>
    <p:extLst>
      <p:ext uri="{BB962C8B-B14F-4D97-AF65-F5344CB8AC3E}">
        <p14:creationId xmlns:p14="http://schemas.microsoft.com/office/powerpoint/2010/main" val="10050216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835265-4471-E947-89CB-DBC38E2F04F5}"/>
              </a:ext>
            </a:extLst>
          </p:cNvPr>
          <p:cNvSpPr>
            <a:spLocks noGrp="1"/>
          </p:cNvSpPr>
          <p:nvPr>
            <p:ph type="title"/>
          </p:nvPr>
        </p:nvSpPr>
        <p:spPr/>
        <p:txBody>
          <a:bodyPr/>
          <a:lstStyle/>
          <a:p>
            <a:r>
              <a:rPr lang="en-US" dirty="0"/>
              <a:t>Partial example of 2 minute statement</a:t>
            </a:r>
          </a:p>
        </p:txBody>
      </p:sp>
      <p:sp>
        <p:nvSpPr>
          <p:cNvPr id="3" name="Content Placeholder 2">
            <a:extLst>
              <a:ext uri="{FF2B5EF4-FFF2-40B4-BE49-F238E27FC236}">
                <a16:creationId xmlns:a16="http://schemas.microsoft.com/office/drawing/2014/main" id="{0A63F2D7-FE6D-1846-BD0D-035D60C5926E}"/>
              </a:ext>
            </a:extLst>
          </p:cNvPr>
          <p:cNvSpPr>
            <a:spLocks noGrp="1"/>
          </p:cNvSpPr>
          <p:nvPr>
            <p:ph idx="1"/>
          </p:nvPr>
        </p:nvSpPr>
        <p:spPr>
          <a:xfrm>
            <a:off x="196316" y="1903351"/>
            <a:ext cx="7861161" cy="4252493"/>
          </a:xfrm>
        </p:spPr>
        <p:txBody>
          <a:bodyPr>
            <a:normAutofit fontScale="92500" lnSpcReduction="20000"/>
          </a:bodyPr>
          <a:lstStyle/>
          <a:p>
            <a:r>
              <a:rPr lang="en-US" dirty="0"/>
              <a:t>The best climate in the world is found at the Amundsen-Scott South Pole base in Antarctica. Antarctica covers the South pole (latitude 90S), and is surrounded by LOTS of ocean water, but the Amundsen-Scott South Pole base is inland at the </a:t>
            </a:r>
            <a:r>
              <a:rPr lang="en-US" i="1" dirty="0"/>
              <a:t>actual</a:t>
            </a:r>
            <a:r>
              <a:rPr lang="en-US" dirty="0"/>
              <a:t> South Pole. Because of its location at the South Pole, the temperatures are VERY cold, since this latitude gets much less direct sunlight than latitudes nearer the equator. The base is also far inland, so it is colder than the coastal portions of Antarctica, which are slightly warmer due to heat transfer from the ocean waters. The base is super cold all year long, being part of the polar climate zone, which allows it to remain frozen always. </a:t>
            </a:r>
          </a:p>
          <a:p>
            <a:r>
              <a:rPr lang="en-US" dirty="0"/>
              <a:t>The elevation of Amundsen-Scott South Pole base is 9300 ft, and it is part of a flat plateau. The Polar Easterly winds of the southern hemisphere originate in this area, and the lack of geographic features or buildings allows the winds to be uninterrupted for hundreds of miles. </a:t>
            </a:r>
          </a:p>
          <a:p>
            <a:r>
              <a:rPr lang="en-US" dirty="0"/>
              <a:t>The base is located at a fixed high pressure zone, due to the very cold temperatures, which makes the air very dry. There is little precipitation that occurs because of this, since the air cannot hold much water at these temperatures and air pressures. Being far inland also reduces the amount of water that is found in the air, so the humidity is quite low.</a:t>
            </a:r>
          </a:p>
        </p:txBody>
      </p:sp>
      <p:pic>
        <p:nvPicPr>
          <p:cNvPr id="1028" name="Picture 4">
            <a:extLst>
              <a:ext uri="{FF2B5EF4-FFF2-40B4-BE49-F238E27FC236}">
                <a16:creationId xmlns:a16="http://schemas.microsoft.com/office/drawing/2014/main" id="{1B8F5418-4500-1140-A414-11B89C60D18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06410" y="483478"/>
            <a:ext cx="3916453" cy="3931920"/>
          </a:xfrm>
          <a:prstGeom prst="ellipse">
            <a:avLst/>
          </a:prstGeom>
          <a:noFill/>
          <a:extLst>
            <a:ext uri="{909E8E84-426E-40DD-AFC4-6F175D3DCCD1}">
              <a14:hiddenFill xmlns:a14="http://schemas.microsoft.com/office/drawing/2010/main">
                <a:solidFill>
                  <a:srgbClr val="FFFFFF"/>
                </a:solidFill>
              </a14:hiddenFill>
            </a:ext>
          </a:extLst>
        </p:spPr>
      </p:pic>
      <p:pic>
        <p:nvPicPr>
          <p:cNvPr id="1030" name="Picture 6" descr="World Map Antarctic Globe, PNG, 1280x656px, World, Antarctic, Antarctica, Blank Map, Blue Download Free">
            <a:extLst>
              <a:ext uri="{FF2B5EF4-FFF2-40B4-BE49-F238E27FC236}">
                <a16:creationId xmlns:a16="http://schemas.microsoft.com/office/drawing/2014/main" id="{8CB66B60-FDEC-2B44-82C5-F31BE9487C9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87184" y="4610996"/>
            <a:ext cx="4284612" cy="2194560"/>
          </a:xfrm>
          <a:prstGeom prst="ellipse">
            <a:avLst/>
          </a:prstGeom>
          <a:noFill/>
          <a:extLst>
            <a:ext uri="{909E8E84-426E-40DD-AFC4-6F175D3DCCD1}">
              <a14:hiddenFill xmlns:a14="http://schemas.microsoft.com/office/drawing/2010/main">
                <a:solidFill>
                  <a:srgbClr val="FFFFFF"/>
                </a:solidFill>
              </a14:hiddenFill>
            </a:ext>
          </a:extLst>
        </p:spPr>
      </p:pic>
      <p:sp>
        <p:nvSpPr>
          <p:cNvPr id="4" name="Oval 3">
            <a:extLst>
              <a:ext uri="{FF2B5EF4-FFF2-40B4-BE49-F238E27FC236}">
                <a16:creationId xmlns:a16="http://schemas.microsoft.com/office/drawing/2014/main" id="{2DCE9A84-2E61-AC4B-BEE9-766C09CBC969}"/>
              </a:ext>
            </a:extLst>
          </p:cNvPr>
          <p:cNvSpPr/>
          <p:nvPr/>
        </p:nvSpPr>
        <p:spPr>
          <a:xfrm>
            <a:off x="8790378" y="6477448"/>
            <a:ext cx="2646381" cy="32810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457817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EF22E3-E43B-184C-8805-76A868E2734B}"/>
              </a:ext>
            </a:extLst>
          </p:cNvPr>
          <p:cNvSpPr>
            <a:spLocks noGrp="1"/>
          </p:cNvSpPr>
          <p:nvPr>
            <p:ph type="title"/>
          </p:nvPr>
        </p:nvSpPr>
        <p:spPr/>
        <p:txBody>
          <a:bodyPr/>
          <a:lstStyle/>
          <a:p>
            <a:r>
              <a:rPr lang="en-US" dirty="0"/>
              <a:t>Tips for your 2 minute statement</a:t>
            </a:r>
          </a:p>
        </p:txBody>
      </p:sp>
      <p:sp>
        <p:nvSpPr>
          <p:cNvPr id="3" name="Content Placeholder 2">
            <a:extLst>
              <a:ext uri="{FF2B5EF4-FFF2-40B4-BE49-F238E27FC236}">
                <a16:creationId xmlns:a16="http://schemas.microsoft.com/office/drawing/2014/main" id="{85F7B186-3958-FA4B-BE55-84E6B401760B}"/>
              </a:ext>
            </a:extLst>
          </p:cNvPr>
          <p:cNvSpPr>
            <a:spLocks noGrp="1"/>
          </p:cNvSpPr>
          <p:nvPr>
            <p:ph idx="1"/>
          </p:nvPr>
        </p:nvSpPr>
        <p:spPr/>
        <p:txBody>
          <a:bodyPr/>
          <a:lstStyle/>
          <a:p>
            <a:r>
              <a:rPr lang="en-US" dirty="0"/>
              <a:t>The example on slide 5 is meant to help you format your 2 minute statement. Note that the focus was on the science, and explaining the climate. The climate you prefer (warm/cold/moderate, rainy or dry) is not being judged, only your ability to describe the science behind the climate.</a:t>
            </a:r>
          </a:p>
          <a:p>
            <a:r>
              <a:rPr lang="en-US" dirty="0"/>
              <a:t>Note the references to latitude, elevation, and closeness to water in my example. You should cover this, too.</a:t>
            </a:r>
          </a:p>
          <a:p>
            <a:r>
              <a:rPr lang="en-US" dirty="0"/>
              <a:t>Note the discussion of temperature, precipitation, wind, and humidity. You should also include a similar discussion in your statement.</a:t>
            </a:r>
          </a:p>
          <a:p>
            <a:r>
              <a:rPr lang="en-US" dirty="0"/>
              <a:t>Note that I included figures. These can help your audience to understand, but can also help you to explain. I would have pointed to the maps if I had actually been presenting via ZOOM, and I may have had a picture of the flat, frozen Antarctic plateau where the base is found. </a:t>
            </a:r>
          </a:p>
        </p:txBody>
      </p:sp>
    </p:spTree>
    <p:extLst>
      <p:ext uri="{BB962C8B-B14F-4D97-AF65-F5344CB8AC3E}">
        <p14:creationId xmlns:p14="http://schemas.microsoft.com/office/powerpoint/2010/main" val="17497222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DC5F45-E8C3-AC42-93A0-93CBDFED29C3}"/>
              </a:ext>
            </a:extLst>
          </p:cNvPr>
          <p:cNvSpPr>
            <a:spLocks noGrp="1"/>
          </p:cNvSpPr>
          <p:nvPr>
            <p:ph type="title"/>
          </p:nvPr>
        </p:nvSpPr>
        <p:spPr/>
        <p:txBody>
          <a:bodyPr/>
          <a:lstStyle/>
          <a:p>
            <a:r>
              <a:rPr lang="en-US"/>
              <a:t>Debate information</a:t>
            </a:r>
            <a:endParaRPr lang="en-US" dirty="0"/>
          </a:p>
        </p:txBody>
      </p:sp>
      <p:sp>
        <p:nvSpPr>
          <p:cNvPr id="3" name="Content Placeholder 2">
            <a:extLst>
              <a:ext uri="{FF2B5EF4-FFF2-40B4-BE49-F238E27FC236}">
                <a16:creationId xmlns:a16="http://schemas.microsoft.com/office/drawing/2014/main" id="{EDC04D24-2AD8-8B4D-9AB7-ADA528BCA15A}"/>
              </a:ext>
            </a:extLst>
          </p:cNvPr>
          <p:cNvSpPr>
            <a:spLocks noGrp="1"/>
          </p:cNvSpPr>
          <p:nvPr>
            <p:ph idx="1"/>
          </p:nvPr>
        </p:nvSpPr>
        <p:spPr>
          <a:xfrm>
            <a:off x="581192" y="2008373"/>
            <a:ext cx="11029615" cy="4435457"/>
          </a:xfrm>
        </p:spPr>
        <p:txBody>
          <a:bodyPr>
            <a:normAutofit/>
          </a:bodyPr>
          <a:lstStyle/>
          <a:p>
            <a:r>
              <a:rPr lang="en-US" dirty="0"/>
              <a:t>During the ZOOM session, I can give you </a:t>
            </a:r>
            <a:r>
              <a:rPr lang="en-US" dirty="0">
                <a:highlight>
                  <a:srgbClr val="FFFF00"/>
                </a:highlight>
              </a:rPr>
              <a:t>verbal</a:t>
            </a:r>
            <a:r>
              <a:rPr lang="en-US" dirty="0"/>
              <a:t> feedback on a draft of your statement. You can upload it to the new Padlet for ”classwork”: </a:t>
            </a:r>
            <a:r>
              <a:rPr lang="en-US" dirty="0">
                <a:solidFill>
                  <a:schemeClr val="accent1"/>
                </a:solidFill>
                <a:hlinkClick r:id="rId2">
                  <a:extLst>
                    <a:ext uri="{A12FA001-AC4F-418D-AE19-62706E023703}">
                      <ahyp:hlinkClr xmlns:ahyp="http://schemas.microsoft.com/office/drawing/2018/hyperlinkcolor" val="tx"/>
                    </a:ext>
                  </a:extLst>
                </a:hlinkClick>
              </a:rPr>
              <a:t>https://padlet.com/simmonsjl_ums/dd6qh1hioq2</a:t>
            </a:r>
            <a:r>
              <a:rPr lang="en-US" dirty="0">
                <a:solidFill>
                  <a:schemeClr val="accent1"/>
                </a:solidFill>
              </a:rPr>
              <a:t>	</a:t>
            </a:r>
          </a:p>
          <a:p>
            <a:r>
              <a:rPr lang="en-US" dirty="0">
                <a:highlight>
                  <a:srgbClr val="FFFF00"/>
                </a:highlight>
              </a:rPr>
              <a:t>Everyone should upload a draft of the 2 minute statement no later than Thursday 5:00 pm.</a:t>
            </a:r>
            <a:r>
              <a:rPr lang="en-US" dirty="0"/>
              <a:t> I will only provide </a:t>
            </a:r>
            <a:r>
              <a:rPr lang="en-US" dirty="0">
                <a:highlight>
                  <a:srgbClr val="FFFF00"/>
                </a:highlight>
              </a:rPr>
              <a:t>written</a:t>
            </a:r>
            <a:r>
              <a:rPr lang="en-US" dirty="0"/>
              <a:t> feedback if I am concerned with your work. Remember that a draft just means a version – you can still make changes after this point.</a:t>
            </a:r>
          </a:p>
          <a:p>
            <a:r>
              <a:rPr lang="en-US" dirty="0"/>
              <a:t>The 2 minute statement is the main part of the debate, but you will also get to respond to the other debate members after everyone has presented. Preparing for the response portion means KNOWING the science content well enough to question evidence that is presented by someone else, or to be able to add more details about climates – either to lobby for your location’s climate, or to lobby against the climates of the other locations. </a:t>
            </a:r>
          </a:p>
          <a:p>
            <a:r>
              <a:rPr lang="en-US" dirty="0"/>
              <a:t>If you have questions about the debate, you should ask no later than Friday, April 3. Debates will be held on Monday, April 6 and Tuesday, April 7. The debate schedule will be posted by Thursday, April 2. </a:t>
            </a:r>
            <a:r>
              <a:rPr lang="en-US" dirty="0">
                <a:highlight>
                  <a:srgbClr val="FFFF00"/>
                </a:highlight>
              </a:rPr>
              <a:t>If you are unable to participate by ZOOM or at your scheduled time, you need to let me know by Thursday 8:00 pm.</a:t>
            </a:r>
          </a:p>
        </p:txBody>
      </p:sp>
    </p:spTree>
    <p:extLst>
      <p:ext uri="{BB962C8B-B14F-4D97-AF65-F5344CB8AC3E}">
        <p14:creationId xmlns:p14="http://schemas.microsoft.com/office/powerpoint/2010/main" val="507808217"/>
      </p:ext>
    </p:extLst>
  </p:cSld>
  <p:clrMapOvr>
    <a:masterClrMapping/>
  </p:clrMapOvr>
</p:sld>
</file>

<file path=ppt/theme/theme1.xml><?xml version="1.0" encoding="utf-8"?>
<a:theme xmlns:a="http://schemas.openxmlformats.org/drawingml/2006/main" name="Dividend">
  <a:themeElements>
    <a:clrScheme name="Custom 9">
      <a:dk1>
        <a:srgbClr val="000000"/>
      </a:dk1>
      <a:lt1>
        <a:srgbClr val="FFFFFF"/>
      </a:lt1>
      <a:dk2>
        <a:srgbClr val="3D3D3D"/>
      </a:dk2>
      <a:lt2>
        <a:srgbClr val="EBEBEB"/>
      </a:lt2>
      <a:accent1>
        <a:srgbClr val="1823B0"/>
      </a:accent1>
      <a:accent2>
        <a:srgbClr val="1BACDF"/>
      </a:accent2>
      <a:accent3>
        <a:srgbClr val="45CBE8"/>
      </a:accent3>
      <a:accent4>
        <a:srgbClr val="57BCA7"/>
      </a:accent4>
      <a:accent5>
        <a:srgbClr val="84D660"/>
      </a:accent5>
      <a:accent6>
        <a:srgbClr val="42955F"/>
      </a:accent6>
      <a:hlink>
        <a:srgbClr val="828282"/>
      </a:hlink>
      <a:folHlink>
        <a:srgbClr val="A5A5A5"/>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66F1C100-1D2B-4BEA-AD01-C4F230B3B965}"/>
    </a:ext>
  </a:extLst>
</a:theme>
</file>

<file path=docProps/app.xml><?xml version="1.0" encoding="utf-8"?>
<Properties xmlns="http://schemas.openxmlformats.org/officeDocument/2006/extended-properties" xmlns:vt="http://schemas.openxmlformats.org/officeDocument/2006/docPropsVTypes">
  <Template>{B32586E1-90A0-6B40-B0B8-9B2F72481326}tf10001123</Template>
  <TotalTime>213</TotalTime>
  <Words>1119</Words>
  <Application>Microsoft Macintosh PowerPoint</Application>
  <PresentationFormat>Widescreen</PresentationFormat>
  <Paragraphs>31</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Wingdings 2</vt:lpstr>
      <vt:lpstr>Dividend</vt:lpstr>
      <vt:lpstr>March 31</vt:lpstr>
      <vt:lpstr>March 31 Classwork</vt:lpstr>
      <vt:lpstr>March 31 classwork</vt:lpstr>
      <vt:lpstr>March 31 classwork</vt:lpstr>
      <vt:lpstr>Partial example of 2 minute statement</vt:lpstr>
      <vt:lpstr>Tips for your 2 minute statement</vt:lpstr>
      <vt:lpstr>Debate information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Jennifer Lea Simmons (jlsmmns2)</dc:creator>
  <cp:lastModifiedBy>Jennifer Lea Simmons (jlsmmns2)</cp:lastModifiedBy>
  <cp:revision>17</cp:revision>
  <dcterms:created xsi:type="dcterms:W3CDTF">2020-03-29T22:02:39Z</dcterms:created>
  <dcterms:modified xsi:type="dcterms:W3CDTF">2020-03-31T07:49:38Z</dcterms:modified>
</cp:coreProperties>
</file>