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9" r:id="rId2"/>
    <p:sldId id="287" r:id="rId3"/>
    <p:sldId id="290" r:id="rId4"/>
    <p:sldId id="291" r:id="rId5"/>
    <p:sldId id="294" r:id="rId6"/>
    <p:sldId id="296" r:id="rId7"/>
    <p:sldId id="292" r:id="rId8"/>
    <p:sldId id="288" r:id="rId9"/>
    <p:sldId id="298" r:id="rId10"/>
    <p:sldId id="301" r:id="rId11"/>
    <p:sldId id="302" r:id="rId12"/>
    <p:sldId id="299" r:id="rId13"/>
    <p:sldId id="293" r:id="rId14"/>
    <p:sldId id="303"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56"/>
  </p:normalViewPr>
  <p:slideViewPr>
    <p:cSldViewPr snapToGrid="0" snapToObjects="1">
      <p:cViewPr>
        <p:scale>
          <a:sx n="110" d="100"/>
          <a:sy n="110" d="100"/>
        </p:scale>
        <p:origin x="63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04129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4278-E579-1E47-A3AA-DB72D32B5645}"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93544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46972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3D394278-E579-1E47-A3AA-DB72D32B5645}" type="datetimeFigureOut">
              <a:rPr lang="en-US" smtClean="0"/>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59440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581303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17892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73578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94278-E579-1E47-A3AA-DB72D32B5645}"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99501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94278-E579-1E47-A3AA-DB72D32B5645}"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71648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94278-E579-1E47-A3AA-DB72D32B5645}" type="datetimeFigureOut">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56349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94278-E579-1E47-A3AA-DB72D32B5645}" type="datetimeFigureOut">
              <a:rPr lang="en-US" smtClean="0"/>
              <a:t>3/25/20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91479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4278-E579-1E47-A3AA-DB72D32B5645}" type="datetimeFigureOut">
              <a:rPr lang="en-US" smtClean="0"/>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119300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4278-E579-1E47-A3AA-DB72D32B5645}"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316449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D394278-E579-1E47-A3AA-DB72D32B5645}" type="datetimeFigureOut">
              <a:rPr lang="en-US" smtClean="0"/>
              <a:t>3/25/20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093DB98B-7922-2747-BCF2-C6705E409DA9}" type="slidenum">
              <a:rPr lang="en-US" smtClean="0"/>
              <a:t>‹#›</a:t>
            </a:fld>
            <a:endParaRPr lang="en-US"/>
          </a:p>
        </p:txBody>
      </p:sp>
    </p:spTree>
    <p:extLst>
      <p:ext uri="{BB962C8B-B14F-4D97-AF65-F5344CB8AC3E}">
        <p14:creationId xmlns:p14="http://schemas.microsoft.com/office/powerpoint/2010/main" val="264508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D394278-E579-1E47-A3AA-DB72D32B5645}" type="datetimeFigureOut">
              <a:rPr lang="en-US" smtClean="0"/>
              <a:t>3/25/20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93DB98B-7922-2747-BCF2-C6705E409DA9}" type="slidenum">
              <a:rPr lang="en-US" smtClean="0"/>
              <a:t>‹#›</a:t>
            </a:fld>
            <a:endParaRPr lang="en-US"/>
          </a:p>
        </p:txBody>
      </p:sp>
    </p:spTree>
    <p:extLst>
      <p:ext uri="{BB962C8B-B14F-4D97-AF65-F5344CB8AC3E}">
        <p14:creationId xmlns:p14="http://schemas.microsoft.com/office/powerpoint/2010/main" val="16470984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D74D-5844-C342-B3AE-93D425C9AFC4}"/>
              </a:ext>
            </a:extLst>
          </p:cNvPr>
          <p:cNvSpPr>
            <a:spLocks noGrp="1"/>
          </p:cNvSpPr>
          <p:nvPr>
            <p:ph type="ctrTitle"/>
          </p:nvPr>
        </p:nvSpPr>
        <p:spPr/>
        <p:txBody>
          <a:bodyPr/>
          <a:lstStyle/>
          <a:p>
            <a:r>
              <a:rPr lang="en-US" dirty="0"/>
              <a:t>Weather and Climate Data</a:t>
            </a:r>
            <a:br>
              <a:rPr lang="en-US" dirty="0"/>
            </a:br>
            <a:r>
              <a:rPr lang="en-US" sz="2800" dirty="0"/>
              <a:t> </a:t>
            </a:r>
            <a:br>
              <a:rPr lang="en-US" sz="2800" dirty="0"/>
            </a:br>
            <a:r>
              <a:rPr lang="en-US" sz="2800" dirty="0"/>
              <a:t>March 26</a:t>
            </a:r>
            <a:endParaRPr lang="en-US" dirty="0"/>
          </a:p>
        </p:txBody>
      </p:sp>
      <p:sp>
        <p:nvSpPr>
          <p:cNvPr id="3" name="Subtitle 2">
            <a:extLst>
              <a:ext uri="{FF2B5EF4-FFF2-40B4-BE49-F238E27FC236}">
                <a16:creationId xmlns:a16="http://schemas.microsoft.com/office/drawing/2014/main" id="{8A8D5C45-748C-EF43-BE7F-48C4C00C4C01}"/>
              </a:ext>
            </a:extLst>
          </p:cNvPr>
          <p:cNvSpPr>
            <a:spLocks noGrp="1"/>
          </p:cNvSpPr>
          <p:nvPr>
            <p:ph type="subTitle" idx="1"/>
          </p:nvPr>
        </p:nvSpPr>
        <p:spPr>
          <a:xfrm>
            <a:off x="810000" y="5292421"/>
            <a:ext cx="10572000" cy="743435"/>
          </a:xfrm>
        </p:spPr>
        <p:txBody>
          <a:bodyPr>
            <a:normAutofit/>
          </a:bodyPr>
          <a:lstStyle/>
          <a:p>
            <a:r>
              <a:rPr lang="en-US" b="1" dirty="0">
                <a:solidFill>
                  <a:srgbClr val="FF0000"/>
                </a:solidFill>
              </a:rPr>
              <a:t>Analyze and interpret data from weather conditions,</a:t>
            </a:r>
            <a:r>
              <a:rPr lang="en-US" b="1" dirty="0"/>
              <a:t> weather maps, satellites, and radar </a:t>
            </a:r>
            <a:r>
              <a:rPr lang="en-US" b="1" dirty="0">
                <a:solidFill>
                  <a:srgbClr val="FF0000"/>
                </a:solidFill>
              </a:rPr>
              <a:t>to predict probable local weather patterns</a:t>
            </a:r>
            <a:r>
              <a:rPr lang="en-US" b="1" dirty="0"/>
              <a:t> and conditions.</a:t>
            </a:r>
            <a:endParaRPr lang="en-US" dirty="0"/>
          </a:p>
        </p:txBody>
      </p:sp>
    </p:spTree>
    <p:extLst>
      <p:ext uri="{BB962C8B-B14F-4D97-AF65-F5344CB8AC3E}">
        <p14:creationId xmlns:p14="http://schemas.microsoft.com/office/powerpoint/2010/main" val="100193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61F-45F0-1E47-B7AE-0F80640B2174}"/>
              </a:ext>
            </a:extLst>
          </p:cNvPr>
          <p:cNvSpPr>
            <a:spLocks noGrp="1"/>
          </p:cNvSpPr>
          <p:nvPr>
            <p:ph type="title"/>
          </p:nvPr>
        </p:nvSpPr>
        <p:spPr/>
        <p:txBody>
          <a:bodyPr/>
          <a:lstStyle/>
          <a:p>
            <a:r>
              <a:rPr lang="en-US" dirty="0"/>
              <a:t>Analyzing and Interpreting Weather Data  </a:t>
            </a:r>
          </a:p>
        </p:txBody>
      </p:sp>
      <p:graphicFrame>
        <p:nvGraphicFramePr>
          <p:cNvPr id="4" name="Content Placeholder 3">
            <a:extLst>
              <a:ext uri="{FF2B5EF4-FFF2-40B4-BE49-F238E27FC236}">
                <a16:creationId xmlns:a16="http://schemas.microsoft.com/office/drawing/2014/main" id="{02F91630-E72F-8E4A-9F86-6233CEAAA293}"/>
              </a:ext>
            </a:extLst>
          </p:cNvPr>
          <p:cNvGraphicFramePr>
            <a:graphicFrameLocks noGrp="1"/>
          </p:cNvGraphicFramePr>
          <p:nvPr>
            <p:ph idx="1"/>
          </p:nvPr>
        </p:nvGraphicFramePr>
        <p:xfrm>
          <a:off x="810000" y="3429000"/>
          <a:ext cx="11064240" cy="1112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66614908"/>
                    </a:ext>
                  </a:extLst>
                </a:gridCol>
                <a:gridCol w="731520">
                  <a:extLst>
                    <a:ext uri="{9D8B030D-6E8A-4147-A177-3AD203B41FA5}">
                      <a16:colId xmlns:a16="http://schemas.microsoft.com/office/drawing/2014/main" val="2747411757"/>
                    </a:ext>
                  </a:extLst>
                </a:gridCol>
                <a:gridCol w="731520">
                  <a:extLst>
                    <a:ext uri="{9D8B030D-6E8A-4147-A177-3AD203B41FA5}">
                      <a16:colId xmlns:a16="http://schemas.microsoft.com/office/drawing/2014/main" val="1533784450"/>
                    </a:ext>
                  </a:extLst>
                </a:gridCol>
                <a:gridCol w="731520">
                  <a:extLst>
                    <a:ext uri="{9D8B030D-6E8A-4147-A177-3AD203B41FA5}">
                      <a16:colId xmlns:a16="http://schemas.microsoft.com/office/drawing/2014/main" val="3358622241"/>
                    </a:ext>
                  </a:extLst>
                </a:gridCol>
                <a:gridCol w="731520">
                  <a:extLst>
                    <a:ext uri="{9D8B030D-6E8A-4147-A177-3AD203B41FA5}">
                      <a16:colId xmlns:a16="http://schemas.microsoft.com/office/drawing/2014/main" val="3949955671"/>
                    </a:ext>
                  </a:extLst>
                </a:gridCol>
                <a:gridCol w="731520">
                  <a:extLst>
                    <a:ext uri="{9D8B030D-6E8A-4147-A177-3AD203B41FA5}">
                      <a16:colId xmlns:a16="http://schemas.microsoft.com/office/drawing/2014/main" val="597708768"/>
                    </a:ext>
                  </a:extLst>
                </a:gridCol>
                <a:gridCol w="731520">
                  <a:extLst>
                    <a:ext uri="{9D8B030D-6E8A-4147-A177-3AD203B41FA5}">
                      <a16:colId xmlns:a16="http://schemas.microsoft.com/office/drawing/2014/main" val="4102172939"/>
                    </a:ext>
                  </a:extLst>
                </a:gridCol>
                <a:gridCol w="731520">
                  <a:extLst>
                    <a:ext uri="{9D8B030D-6E8A-4147-A177-3AD203B41FA5}">
                      <a16:colId xmlns:a16="http://schemas.microsoft.com/office/drawing/2014/main" val="2147820026"/>
                    </a:ext>
                  </a:extLst>
                </a:gridCol>
                <a:gridCol w="731520">
                  <a:extLst>
                    <a:ext uri="{9D8B030D-6E8A-4147-A177-3AD203B41FA5}">
                      <a16:colId xmlns:a16="http://schemas.microsoft.com/office/drawing/2014/main" val="2530150625"/>
                    </a:ext>
                  </a:extLst>
                </a:gridCol>
                <a:gridCol w="731520">
                  <a:extLst>
                    <a:ext uri="{9D8B030D-6E8A-4147-A177-3AD203B41FA5}">
                      <a16:colId xmlns:a16="http://schemas.microsoft.com/office/drawing/2014/main" val="1435155727"/>
                    </a:ext>
                  </a:extLst>
                </a:gridCol>
                <a:gridCol w="731520">
                  <a:extLst>
                    <a:ext uri="{9D8B030D-6E8A-4147-A177-3AD203B41FA5}">
                      <a16:colId xmlns:a16="http://schemas.microsoft.com/office/drawing/2014/main" val="4204938798"/>
                    </a:ext>
                  </a:extLst>
                </a:gridCol>
                <a:gridCol w="731520">
                  <a:extLst>
                    <a:ext uri="{9D8B030D-6E8A-4147-A177-3AD203B41FA5}">
                      <a16:colId xmlns:a16="http://schemas.microsoft.com/office/drawing/2014/main" val="3627413695"/>
                    </a:ext>
                  </a:extLst>
                </a:gridCol>
                <a:gridCol w="731520">
                  <a:extLst>
                    <a:ext uri="{9D8B030D-6E8A-4147-A177-3AD203B41FA5}">
                      <a16:colId xmlns:a16="http://schemas.microsoft.com/office/drawing/2014/main" val="2580786257"/>
                    </a:ext>
                  </a:extLst>
                </a:gridCol>
              </a:tblGrid>
              <a:tr h="370840">
                <a:tc>
                  <a:txBody>
                    <a:bodyPr/>
                    <a:lstStyle/>
                    <a:p>
                      <a:r>
                        <a:rPr lang="en-US" dirty="0"/>
                        <a:t>Months</a:t>
                      </a:r>
                    </a:p>
                  </a:txBody>
                  <a:tcPr anchor="ctr"/>
                </a:tc>
                <a:tc>
                  <a:txBody>
                    <a:bodyPr/>
                    <a:lstStyle/>
                    <a:p>
                      <a:r>
                        <a:rPr lang="en-US" dirty="0"/>
                        <a:t>Jan</a:t>
                      </a:r>
                    </a:p>
                  </a:txBody>
                  <a:tcPr anchor="ctr"/>
                </a:tc>
                <a:tc>
                  <a:txBody>
                    <a:bodyPr/>
                    <a:lstStyle/>
                    <a:p>
                      <a:r>
                        <a:rPr lang="en-US" dirty="0"/>
                        <a:t>Feb</a:t>
                      </a:r>
                    </a:p>
                  </a:txBody>
                  <a:tcPr anchor="ctr"/>
                </a:tc>
                <a:tc>
                  <a:txBody>
                    <a:bodyPr/>
                    <a:lstStyle/>
                    <a:p>
                      <a:r>
                        <a:rPr lang="en-US" dirty="0"/>
                        <a:t>Mar</a:t>
                      </a:r>
                    </a:p>
                  </a:txBody>
                  <a:tcPr anchor="ctr"/>
                </a:tc>
                <a:tc>
                  <a:txBody>
                    <a:bodyPr/>
                    <a:lstStyle/>
                    <a:p>
                      <a:r>
                        <a:rPr lang="en-US" dirty="0"/>
                        <a:t>Apr</a:t>
                      </a:r>
                    </a:p>
                  </a:txBody>
                  <a:tcPr anchor="ctr"/>
                </a:tc>
                <a:tc>
                  <a:txBody>
                    <a:bodyPr/>
                    <a:lstStyle/>
                    <a:p>
                      <a:r>
                        <a:rPr lang="en-US" dirty="0"/>
                        <a:t>May</a:t>
                      </a:r>
                    </a:p>
                  </a:txBody>
                  <a:tcPr anchor="ctr"/>
                </a:tc>
                <a:tc>
                  <a:txBody>
                    <a:bodyPr/>
                    <a:lstStyle/>
                    <a:p>
                      <a:r>
                        <a:rPr lang="en-US" dirty="0"/>
                        <a:t>Jun</a:t>
                      </a:r>
                    </a:p>
                  </a:txBody>
                  <a:tcPr anchor="ctr"/>
                </a:tc>
                <a:tc>
                  <a:txBody>
                    <a:bodyPr/>
                    <a:lstStyle/>
                    <a:p>
                      <a:r>
                        <a:rPr lang="en-US" dirty="0"/>
                        <a:t>Jul</a:t>
                      </a:r>
                    </a:p>
                  </a:txBody>
                  <a:tcPr anchor="ctr"/>
                </a:tc>
                <a:tc>
                  <a:txBody>
                    <a:bodyPr/>
                    <a:lstStyle/>
                    <a:p>
                      <a:r>
                        <a:rPr lang="en-US" dirty="0"/>
                        <a:t>Aug</a:t>
                      </a:r>
                    </a:p>
                  </a:txBody>
                  <a:tcPr anchor="ctr"/>
                </a:tc>
                <a:tc>
                  <a:txBody>
                    <a:bodyPr/>
                    <a:lstStyle/>
                    <a:p>
                      <a:r>
                        <a:rPr lang="en-US" dirty="0"/>
                        <a:t>Sep</a:t>
                      </a:r>
                    </a:p>
                  </a:txBody>
                  <a:tcPr anchor="ctr"/>
                </a:tc>
                <a:tc>
                  <a:txBody>
                    <a:bodyPr/>
                    <a:lstStyle/>
                    <a:p>
                      <a:r>
                        <a:rPr lang="en-US" dirty="0"/>
                        <a:t>Oct</a:t>
                      </a:r>
                    </a:p>
                  </a:txBody>
                  <a:tcPr anchor="ctr"/>
                </a:tc>
                <a:tc>
                  <a:txBody>
                    <a:bodyPr/>
                    <a:lstStyle/>
                    <a:p>
                      <a:r>
                        <a:rPr lang="en-US" dirty="0"/>
                        <a:t>Nov</a:t>
                      </a:r>
                    </a:p>
                  </a:txBody>
                  <a:tcPr anchor="ctr"/>
                </a:tc>
                <a:tc>
                  <a:txBody>
                    <a:bodyPr/>
                    <a:lstStyle/>
                    <a:p>
                      <a:r>
                        <a:rPr lang="en-US" dirty="0"/>
                        <a:t>Dec</a:t>
                      </a:r>
                    </a:p>
                  </a:txBody>
                  <a:tcPr anchor="ctr"/>
                </a:tc>
                <a:extLst>
                  <a:ext uri="{0D108BD9-81ED-4DB2-BD59-A6C34878D82A}">
                    <a16:rowId xmlns:a16="http://schemas.microsoft.com/office/drawing/2014/main" val="2894556008"/>
                  </a:ext>
                </a:extLst>
              </a:tr>
              <a:tr h="370840">
                <a:tc>
                  <a:txBody>
                    <a:bodyPr/>
                    <a:lstStyle/>
                    <a:p>
                      <a:r>
                        <a:rPr lang="en-US" sz="1600" dirty="0"/>
                        <a:t>Avg High Temp (</a:t>
                      </a:r>
                      <a:r>
                        <a:rPr lang="en-US" sz="1600" baseline="30000" dirty="0"/>
                        <a:t>o </a:t>
                      </a:r>
                      <a:r>
                        <a:rPr lang="en-US" sz="1600" dirty="0"/>
                        <a:t>F)</a:t>
                      </a:r>
                    </a:p>
                  </a:txBody>
                  <a:tcPr anchor="ctr"/>
                </a:tc>
                <a:tc>
                  <a:txBody>
                    <a:bodyPr/>
                    <a:lstStyle/>
                    <a:p>
                      <a:pPr algn="ctr"/>
                      <a:r>
                        <a:rPr lang="en-US" dirty="0"/>
                        <a:t>50</a:t>
                      </a:r>
                    </a:p>
                  </a:txBody>
                  <a:tcPr anchor="ctr"/>
                </a:tc>
                <a:tc>
                  <a:txBody>
                    <a:bodyPr/>
                    <a:lstStyle/>
                    <a:p>
                      <a:pPr algn="ctr"/>
                      <a:r>
                        <a:rPr lang="en-US" dirty="0"/>
                        <a:t>55</a:t>
                      </a:r>
                    </a:p>
                  </a:txBody>
                  <a:tcPr anchor="ctr"/>
                </a:tc>
                <a:tc>
                  <a:txBody>
                    <a:bodyPr/>
                    <a:lstStyle/>
                    <a:p>
                      <a:pPr algn="ctr"/>
                      <a:r>
                        <a:rPr lang="en-US" dirty="0"/>
                        <a:t>64</a:t>
                      </a:r>
                    </a:p>
                  </a:txBody>
                  <a:tcPr anchor="ctr"/>
                </a:tc>
                <a:tc>
                  <a:txBody>
                    <a:bodyPr/>
                    <a:lstStyle/>
                    <a:p>
                      <a:pPr algn="ctr"/>
                      <a:r>
                        <a:rPr lang="en-US" dirty="0"/>
                        <a:t>73</a:t>
                      </a:r>
                    </a:p>
                  </a:txBody>
                  <a:tcPr anchor="ctr"/>
                </a:tc>
                <a:tc>
                  <a:txBody>
                    <a:bodyPr/>
                    <a:lstStyle/>
                    <a:p>
                      <a:pPr algn="ctr"/>
                      <a:r>
                        <a:rPr lang="en-US" dirty="0"/>
                        <a:t>81</a:t>
                      </a:r>
                    </a:p>
                  </a:txBody>
                  <a:tcPr anchor="ctr"/>
                </a:tc>
                <a:tc>
                  <a:txBody>
                    <a:bodyPr/>
                    <a:lstStyle/>
                    <a:p>
                      <a:pPr algn="ctr"/>
                      <a:r>
                        <a:rPr lang="en-US" dirty="0"/>
                        <a:t>89</a:t>
                      </a:r>
                    </a:p>
                  </a:txBody>
                  <a:tcPr anchor="ctr"/>
                </a:tc>
                <a:tc>
                  <a:txBody>
                    <a:bodyPr/>
                    <a:lstStyle/>
                    <a:p>
                      <a:pPr algn="ctr"/>
                      <a:r>
                        <a:rPr lang="en-US" dirty="0"/>
                        <a:t>92</a:t>
                      </a:r>
                    </a:p>
                  </a:txBody>
                  <a:tcPr anchor="ctr"/>
                </a:tc>
                <a:tc>
                  <a:txBody>
                    <a:bodyPr/>
                    <a:lstStyle/>
                    <a:p>
                      <a:pPr algn="ctr"/>
                      <a:r>
                        <a:rPr lang="en-US" dirty="0"/>
                        <a:t>91</a:t>
                      </a:r>
                    </a:p>
                  </a:txBody>
                  <a:tcPr anchor="ctr"/>
                </a:tc>
                <a:tc>
                  <a:txBody>
                    <a:bodyPr/>
                    <a:lstStyle/>
                    <a:p>
                      <a:pPr algn="ctr"/>
                      <a:r>
                        <a:rPr lang="en-US" dirty="0"/>
                        <a:t>85</a:t>
                      </a:r>
                    </a:p>
                  </a:txBody>
                  <a:tcPr anchor="ctr"/>
                </a:tc>
                <a:tc>
                  <a:txBody>
                    <a:bodyPr/>
                    <a:lstStyle/>
                    <a:p>
                      <a:pPr algn="ctr"/>
                      <a:r>
                        <a:rPr lang="en-US" dirty="0"/>
                        <a:t>74</a:t>
                      </a:r>
                    </a:p>
                  </a:txBody>
                  <a:tcPr anchor="ctr"/>
                </a:tc>
                <a:tc>
                  <a:txBody>
                    <a:bodyPr/>
                    <a:lstStyle/>
                    <a:p>
                      <a:pPr algn="ctr"/>
                      <a:r>
                        <a:rPr lang="en-US" dirty="0"/>
                        <a:t>63</a:t>
                      </a:r>
                    </a:p>
                  </a:txBody>
                  <a:tcPr anchor="ctr"/>
                </a:tc>
                <a:tc>
                  <a:txBody>
                    <a:bodyPr/>
                    <a:lstStyle/>
                    <a:p>
                      <a:pPr algn="ctr"/>
                      <a:r>
                        <a:rPr lang="en-US" dirty="0"/>
                        <a:t>52</a:t>
                      </a:r>
                    </a:p>
                  </a:txBody>
                  <a:tcPr anchor="ctr"/>
                </a:tc>
                <a:extLst>
                  <a:ext uri="{0D108BD9-81ED-4DB2-BD59-A6C34878D82A}">
                    <a16:rowId xmlns:a16="http://schemas.microsoft.com/office/drawing/2014/main" val="2952767584"/>
                  </a:ext>
                </a:extLst>
              </a:tr>
              <a:tr h="370840">
                <a:tc>
                  <a:txBody>
                    <a:bodyPr/>
                    <a:lstStyle/>
                    <a:p>
                      <a:r>
                        <a:rPr lang="en-US" sz="1600" dirty="0"/>
                        <a:t>Avg Precipitation (in)</a:t>
                      </a:r>
                    </a:p>
                  </a:txBody>
                  <a:tcPr anchor="ctr"/>
                </a:tc>
                <a:tc>
                  <a:txBody>
                    <a:bodyPr/>
                    <a:lstStyle/>
                    <a:p>
                      <a:pPr algn="ctr"/>
                      <a:r>
                        <a:rPr lang="en-US" dirty="0"/>
                        <a:t>3.98</a:t>
                      </a:r>
                    </a:p>
                  </a:txBody>
                  <a:tcPr anchor="ctr"/>
                </a:tc>
                <a:tc>
                  <a:txBody>
                    <a:bodyPr/>
                    <a:lstStyle/>
                    <a:p>
                      <a:pPr algn="ctr"/>
                      <a:r>
                        <a:rPr lang="en-US" dirty="0"/>
                        <a:t>4.39</a:t>
                      </a:r>
                    </a:p>
                  </a:txBody>
                  <a:tcPr anchor="ctr"/>
                </a:tc>
                <a:tc>
                  <a:txBody>
                    <a:bodyPr/>
                    <a:lstStyle/>
                    <a:p>
                      <a:pPr algn="ctr"/>
                      <a:r>
                        <a:rPr lang="en-US" dirty="0"/>
                        <a:t>5.16</a:t>
                      </a:r>
                    </a:p>
                  </a:txBody>
                  <a:tcPr anchor="ctr"/>
                </a:tc>
                <a:tc>
                  <a:txBody>
                    <a:bodyPr/>
                    <a:lstStyle/>
                    <a:p>
                      <a:pPr algn="ctr"/>
                      <a:r>
                        <a:rPr lang="en-US" dirty="0"/>
                        <a:t>5.50</a:t>
                      </a:r>
                    </a:p>
                  </a:txBody>
                  <a:tcPr anchor="ctr"/>
                </a:tc>
                <a:tc>
                  <a:txBody>
                    <a:bodyPr/>
                    <a:lstStyle/>
                    <a:p>
                      <a:pPr algn="ctr"/>
                      <a:r>
                        <a:rPr lang="en-US" dirty="0"/>
                        <a:t>5.25</a:t>
                      </a:r>
                    </a:p>
                  </a:txBody>
                  <a:tcPr anchor="ctr"/>
                </a:tc>
                <a:tc>
                  <a:txBody>
                    <a:bodyPr/>
                    <a:lstStyle/>
                    <a:p>
                      <a:pPr algn="ctr"/>
                      <a:r>
                        <a:rPr lang="en-US" dirty="0"/>
                        <a:t>3.63</a:t>
                      </a:r>
                    </a:p>
                  </a:txBody>
                  <a:tcPr anchor="ctr"/>
                </a:tc>
                <a:tc>
                  <a:txBody>
                    <a:bodyPr/>
                    <a:lstStyle/>
                    <a:p>
                      <a:pPr algn="ctr"/>
                      <a:r>
                        <a:rPr lang="en-US" dirty="0"/>
                        <a:t>4.59</a:t>
                      </a:r>
                    </a:p>
                  </a:txBody>
                  <a:tcPr anchor="ctr"/>
                </a:tc>
                <a:tc>
                  <a:txBody>
                    <a:bodyPr/>
                    <a:lstStyle/>
                    <a:p>
                      <a:pPr algn="ctr"/>
                      <a:r>
                        <a:rPr lang="en-US" dirty="0"/>
                        <a:t>2.88</a:t>
                      </a:r>
                    </a:p>
                  </a:txBody>
                  <a:tcPr anchor="ctr"/>
                </a:tc>
                <a:tc>
                  <a:txBody>
                    <a:bodyPr/>
                    <a:lstStyle/>
                    <a:p>
                      <a:pPr algn="ctr"/>
                      <a:r>
                        <a:rPr lang="en-US" dirty="0"/>
                        <a:t>3.09</a:t>
                      </a:r>
                    </a:p>
                  </a:txBody>
                  <a:tcPr anchor="ctr"/>
                </a:tc>
                <a:tc>
                  <a:txBody>
                    <a:bodyPr/>
                    <a:lstStyle/>
                    <a:p>
                      <a:pPr algn="ctr"/>
                      <a:r>
                        <a:rPr lang="en-US" dirty="0"/>
                        <a:t>3.98</a:t>
                      </a:r>
                    </a:p>
                  </a:txBody>
                  <a:tcPr anchor="ctr"/>
                </a:tc>
                <a:tc>
                  <a:txBody>
                    <a:bodyPr/>
                    <a:lstStyle/>
                    <a:p>
                      <a:pPr algn="ctr"/>
                      <a:r>
                        <a:rPr lang="en-US" dirty="0"/>
                        <a:t>5.49</a:t>
                      </a:r>
                    </a:p>
                  </a:txBody>
                  <a:tcPr anchor="ctr"/>
                </a:tc>
                <a:tc>
                  <a:txBody>
                    <a:bodyPr/>
                    <a:lstStyle/>
                    <a:p>
                      <a:pPr algn="ctr"/>
                      <a:r>
                        <a:rPr lang="en-US" dirty="0"/>
                        <a:t>5.74</a:t>
                      </a:r>
                    </a:p>
                  </a:txBody>
                  <a:tcPr anchor="ctr"/>
                </a:tc>
                <a:extLst>
                  <a:ext uri="{0D108BD9-81ED-4DB2-BD59-A6C34878D82A}">
                    <a16:rowId xmlns:a16="http://schemas.microsoft.com/office/drawing/2014/main" val="1253718118"/>
                  </a:ext>
                </a:extLst>
              </a:tr>
            </a:tbl>
          </a:graphicData>
        </a:graphic>
      </p:graphicFrame>
      <p:sp>
        <p:nvSpPr>
          <p:cNvPr id="7" name="TextBox 6">
            <a:extLst>
              <a:ext uri="{FF2B5EF4-FFF2-40B4-BE49-F238E27FC236}">
                <a16:creationId xmlns:a16="http://schemas.microsoft.com/office/drawing/2014/main" id="{DE5B0AA1-216F-A145-9717-D4E1118FB744}"/>
              </a:ext>
            </a:extLst>
          </p:cNvPr>
          <p:cNvSpPr txBox="1"/>
          <p:nvPr/>
        </p:nvSpPr>
        <p:spPr>
          <a:xfrm>
            <a:off x="810000" y="2265412"/>
            <a:ext cx="11064240" cy="830997"/>
          </a:xfrm>
          <a:prstGeom prst="rect">
            <a:avLst/>
          </a:prstGeom>
          <a:noFill/>
        </p:spPr>
        <p:txBody>
          <a:bodyPr wrap="square" rtlCol="0">
            <a:spAutoFit/>
          </a:bodyPr>
          <a:lstStyle/>
          <a:p>
            <a:r>
              <a:rPr lang="en-US" sz="1600"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graphicFrame>
        <p:nvGraphicFramePr>
          <p:cNvPr id="8" name="Table 7">
            <a:extLst>
              <a:ext uri="{FF2B5EF4-FFF2-40B4-BE49-F238E27FC236}">
                <a16:creationId xmlns:a16="http://schemas.microsoft.com/office/drawing/2014/main" id="{C88FBC92-9469-D74F-8ADB-9D0A78CFE584}"/>
              </a:ext>
            </a:extLst>
          </p:cNvPr>
          <p:cNvGraphicFramePr>
            <a:graphicFrameLocks noGrp="1"/>
          </p:cNvGraphicFramePr>
          <p:nvPr/>
        </p:nvGraphicFramePr>
        <p:xfrm>
          <a:off x="990599" y="5035438"/>
          <a:ext cx="102108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6616490"/>
                    </a:ext>
                  </a:extLst>
                </a:gridCol>
                <a:gridCol w="2032000">
                  <a:extLst>
                    <a:ext uri="{9D8B030D-6E8A-4147-A177-3AD203B41FA5}">
                      <a16:colId xmlns:a16="http://schemas.microsoft.com/office/drawing/2014/main" val="3867778030"/>
                    </a:ext>
                  </a:extLst>
                </a:gridCol>
                <a:gridCol w="2032000">
                  <a:extLst>
                    <a:ext uri="{9D8B030D-6E8A-4147-A177-3AD203B41FA5}">
                      <a16:colId xmlns:a16="http://schemas.microsoft.com/office/drawing/2014/main" val="2205400482"/>
                    </a:ext>
                  </a:extLst>
                </a:gridCol>
                <a:gridCol w="2032000">
                  <a:extLst>
                    <a:ext uri="{9D8B030D-6E8A-4147-A177-3AD203B41FA5}">
                      <a16:colId xmlns:a16="http://schemas.microsoft.com/office/drawing/2014/main" val="1571169960"/>
                    </a:ext>
                  </a:extLst>
                </a:gridCol>
              </a:tblGrid>
              <a:tr h="370840">
                <a:tc>
                  <a:txBody>
                    <a:bodyPr/>
                    <a:lstStyle/>
                    <a:p>
                      <a:r>
                        <a:rPr lang="en-US" dirty="0"/>
                        <a:t>Plant Type</a:t>
                      </a:r>
                    </a:p>
                  </a:txBody>
                  <a:tcPr anchor="ctr"/>
                </a:tc>
                <a:tc>
                  <a:txBody>
                    <a:bodyPr/>
                    <a:lstStyle/>
                    <a:p>
                      <a:r>
                        <a:rPr lang="en-US" dirty="0"/>
                        <a:t>Sweet Potato</a:t>
                      </a:r>
                    </a:p>
                  </a:txBody>
                  <a:tcPr anchor="ctr"/>
                </a:tc>
                <a:tc>
                  <a:txBody>
                    <a:bodyPr/>
                    <a:lstStyle/>
                    <a:p>
                      <a:r>
                        <a:rPr lang="en-US" dirty="0"/>
                        <a:t>Sugarcane</a:t>
                      </a:r>
                    </a:p>
                  </a:txBody>
                  <a:tcPr anchor="ctr"/>
                </a:tc>
                <a:tc>
                  <a:txBody>
                    <a:bodyPr/>
                    <a:lstStyle/>
                    <a:p>
                      <a:r>
                        <a:rPr lang="en-US" dirty="0"/>
                        <a:t>Asparagus</a:t>
                      </a:r>
                    </a:p>
                  </a:txBody>
                  <a:tcPr anchor="ctr"/>
                </a:tc>
                <a:extLst>
                  <a:ext uri="{0D108BD9-81ED-4DB2-BD59-A6C34878D82A}">
                    <a16:rowId xmlns:a16="http://schemas.microsoft.com/office/drawing/2014/main" val="3686887301"/>
                  </a:ext>
                </a:extLst>
              </a:tr>
              <a:tr h="370840">
                <a:tc>
                  <a:txBody>
                    <a:bodyPr/>
                    <a:lstStyle/>
                    <a:p>
                      <a:r>
                        <a:rPr lang="en-US" dirty="0"/>
                        <a:t>Growing Temperature Range (</a:t>
                      </a:r>
                      <a:r>
                        <a:rPr lang="en-US" baseline="30000" dirty="0"/>
                        <a:t>o</a:t>
                      </a:r>
                      <a:r>
                        <a:rPr lang="en-US" dirty="0"/>
                        <a:t> F)</a:t>
                      </a:r>
                    </a:p>
                  </a:txBody>
                  <a:tcPr anchor="ctr"/>
                </a:tc>
                <a:tc>
                  <a:txBody>
                    <a:bodyPr/>
                    <a:lstStyle/>
                    <a:p>
                      <a:pPr algn="ctr"/>
                      <a:r>
                        <a:rPr lang="en-US" dirty="0"/>
                        <a:t>75-95</a:t>
                      </a:r>
                    </a:p>
                  </a:txBody>
                  <a:tcPr anchor="ctr"/>
                </a:tc>
                <a:tc>
                  <a:txBody>
                    <a:bodyPr/>
                    <a:lstStyle/>
                    <a:p>
                      <a:pPr algn="ctr"/>
                      <a:r>
                        <a:rPr lang="en-US" dirty="0"/>
                        <a:t>85-95</a:t>
                      </a:r>
                    </a:p>
                  </a:txBody>
                  <a:tcPr anchor="ctr"/>
                </a:tc>
                <a:tc>
                  <a:txBody>
                    <a:bodyPr/>
                    <a:lstStyle/>
                    <a:p>
                      <a:pPr algn="ctr"/>
                      <a:r>
                        <a:rPr lang="en-US" dirty="0"/>
                        <a:t>70-80</a:t>
                      </a:r>
                    </a:p>
                  </a:txBody>
                  <a:tcPr anchor="ctr"/>
                </a:tc>
                <a:extLst>
                  <a:ext uri="{0D108BD9-81ED-4DB2-BD59-A6C34878D82A}">
                    <a16:rowId xmlns:a16="http://schemas.microsoft.com/office/drawing/2014/main" val="703967779"/>
                  </a:ext>
                </a:extLst>
              </a:tr>
              <a:tr h="370840">
                <a:tc>
                  <a:txBody>
                    <a:bodyPr/>
                    <a:lstStyle/>
                    <a:p>
                      <a:r>
                        <a:rPr lang="en-US" dirty="0"/>
                        <a:t>Monthly Precipitation needed (in)</a:t>
                      </a:r>
                    </a:p>
                  </a:txBody>
                  <a:tcPr anchor="ctr"/>
                </a:tc>
                <a:tc>
                  <a:txBody>
                    <a:bodyPr/>
                    <a:lstStyle/>
                    <a:p>
                      <a:pPr algn="ctr"/>
                      <a:r>
                        <a:rPr lang="en-US" dirty="0"/>
                        <a:t>3-4</a:t>
                      </a:r>
                    </a:p>
                  </a:txBody>
                  <a:tcPr anchor="ctr"/>
                </a:tc>
                <a:tc>
                  <a:txBody>
                    <a:bodyPr/>
                    <a:lstStyle/>
                    <a:p>
                      <a:pPr algn="ctr"/>
                      <a:r>
                        <a:rPr lang="en-US" dirty="0"/>
                        <a:t>7-9 </a:t>
                      </a:r>
                    </a:p>
                  </a:txBody>
                  <a:tcPr anchor="ctr"/>
                </a:tc>
                <a:tc>
                  <a:txBody>
                    <a:bodyPr/>
                    <a:lstStyle/>
                    <a:p>
                      <a:pPr algn="ctr"/>
                      <a:r>
                        <a:rPr lang="en-US" dirty="0"/>
                        <a:t>5-8</a:t>
                      </a:r>
                    </a:p>
                  </a:txBody>
                  <a:tcPr anchor="ctr"/>
                </a:tc>
                <a:extLst>
                  <a:ext uri="{0D108BD9-81ED-4DB2-BD59-A6C34878D82A}">
                    <a16:rowId xmlns:a16="http://schemas.microsoft.com/office/drawing/2014/main" val="1077569020"/>
                  </a:ext>
                </a:extLst>
              </a:tr>
              <a:tr h="370840">
                <a:tc>
                  <a:txBody>
                    <a:bodyPr/>
                    <a:lstStyle/>
                    <a:p>
                      <a:r>
                        <a:rPr lang="en-US" dirty="0"/>
                        <a:t>Number of months required</a:t>
                      </a:r>
                    </a:p>
                  </a:txBody>
                  <a:tcPr anchor="ctr"/>
                </a:tc>
                <a:tc>
                  <a:txBody>
                    <a:bodyPr/>
                    <a:lstStyle/>
                    <a:p>
                      <a:pPr algn="ctr"/>
                      <a:r>
                        <a:rPr lang="en-US" dirty="0"/>
                        <a:t>4</a:t>
                      </a:r>
                    </a:p>
                  </a:txBody>
                  <a:tcPr anchor="ctr"/>
                </a:tc>
                <a:tc>
                  <a:txBody>
                    <a:bodyPr/>
                    <a:lstStyle/>
                    <a:p>
                      <a:pPr algn="ctr"/>
                      <a:r>
                        <a:rPr lang="en-US" dirty="0"/>
                        <a:t>7-8</a:t>
                      </a:r>
                    </a:p>
                  </a:txBody>
                  <a:tcPr anchor="ctr"/>
                </a:tc>
                <a:tc>
                  <a:txBody>
                    <a:bodyPr/>
                    <a:lstStyle/>
                    <a:p>
                      <a:pPr algn="ctr"/>
                      <a:r>
                        <a:rPr lang="en-US" dirty="0"/>
                        <a:t>4</a:t>
                      </a:r>
                    </a:p>
                  </a:txBody>
                  <a:tcPr anchor="ctr"/>
                </a:tc>
                <a:extLst>
                  <a:ext uri="{0D108BD9-81ED-4DB2-BD59-A6C34878D82A}">
                    <a16:rowId xmlns:a16="http://schemas.microsoft.com/office/drawing/2014/main" val="625201597"/>
                  </a:ext>
                </a:extLst>
              </a:tr>
            </a:tbl>
          </a:graphicData>
        </a:graphic>
      </p:graphicFrame>
      <p:sp>
        <p:nvSpPr>
          <p:cNvPr id="3" name="Oval 2">
            <a:extLst>
              <a:ext uri="{FF2B5EF4-FFF2-40B4-BE49-F238E27FC236}">
                <a16:creationId xmlns:a16="http://schemas.microsoft.com/office/drawing/2014/main" id="{5D41CF56-819B-6547-8708-56F79D1865A1}"/>
              </a:ext>
            </a:extLst>
          </p:cNvPr>
          <p:cNvSpPr/>
          <p:nvPr/>
        </p:nvSpPr>
        <p:spPr>
          <a:xfrm>
            <a:off x="7900844" y="6134582"/>
            <a:ext cx="525526"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78A8D4-6451-E34F-ADA7-4AFD6D799815}"/>
              </a:ext>
            </a:extLst>
          </p:cNvPr>
          <p:cNvSpPr/>
          <p:nvPr/>
        </p:nvSpPr>
        <p:spPr>
          <a:xfrm>
            <a:off x="7740324" y="5392902"/>
            <a:ext cx="846566"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CF68C04-40E1-8346-A209-F1AF5B20A158}"/>
              </a:ext>
            </a:extLst>
          </p:cNvPr>
          <p:cNvSpPr/>
          <p:nvPr/>
        </p:nvSpPr>
        <p:spPr>
          <a:xfrm>
            <a:off x="6732765" y="3793152"/>
            <a:ext cx="2861683"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66AF51-D848-6840-AFDC-FDB3F6BF66D0}"/>
              </a:ext>
            </a:extLst>
          </p:cNvPr>
          <p:cNvSpPr txBox="1"/>
          <p:nvPr/>
        </p:nvSpPr>
        <p:spPr>
          <a:xfrm>
            <a:off x="4607889" y="4582506"/>
            <a:ext cx="5855625" cy="369332"/>
          </a:xfrm>
          <a:prstGeom prst="rect">
            <a:avLst/>
          </a:prstGeom>
          <a:noFill/>
        </p:spPr>
        <p:txBody>
          <a:bodyPr wrap="square" rtlCol="0">
            <a:spAutoFit/>
          </a:bodyPr>
          <a:lstStyle/>
          <a:p>
            <a:r>
              <a:rPr lang="en-US" dirty="0">
                <a:solidFill>
                  <a:srgbClr val="FF0000"/>
                </a:solidFill>
              </a:rPr>
              <a:t>Not enough months with the right temperature</a:t>
            </a:r>
          </a:p>
        </p:txBody>
      </p:sp>
    </p:spTree>
    <p:extLst>
      <p:ext uri="{BB962C8B-B14F-4D97-AF65-F5344CB8AC3E}">
        <p14:creationId xmlns:p14="http://schemas.microsoft.com/office/powerpoint/2010/main" val="338769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61F-45F0-1E47-B7AE-0F80640B2174}"/>
              </a:ext>
            </a:extLst>
          </p:cNvPr>
          <p:cNvSpPr>
            <a:spLocks noGrp="1"/>
          </p:cNvSpPr>
          <p:nvPr>
            <p:ph type="title"/>
          </p:nvPr>
        </p:nvSpPr>
        <p:spPr/>
        <p:txBody>
          <a:bodyPr/>
          <a:lstStyle/>
          <a:p>
            <a:r>
              <a:rPr lang="en-US" dirty="0"/>
              <a:t>Analyzing and Interpreting Weather Data  </a:t>
            </a:r>
          </a:p>
        </p:txBody>
      </p:sp>
      <p:graphicFrame>
        <p:nvGraphicFramePr>
          <p:cNvPr id="4" name="Content Placeholder 3">
            <a:extLst>
              <a:ext uri="{FF2B5EF4-FFF2-40B4-BE49-F238E27FC236}">
                <a16:creationId xmlns:a16="http://schemas.microsoft.com/office/drawing/2014/main" id="{02F91630-E72F-8E4A-9F86-6233CEAAA293}"/>
              </a:ext>
            </a:extLst>
          </p:cNvPr>
          <p:cNvGraphicFramePr>
            <a:graphicFrameLocks noGrp="1"/>
          </p:cNvGraphicFramePr>
          <p:nvPr>
            <p:ph idx="1"/>
          </p:nvPr>
        </p:nvGraphicFramePr>
        <p:xfrm>
          <a:off x="810000" y="3429000"/>
          <a:ext cx="11064240" cy="1112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66614908"/>
                    </a:ext>
                  </a:extLst>
                </a:gridCol>
                <a:gridCol w="731520">
                  <a:extLst>
                    <a:ext uri="{9D8B030D-6E8A-4147-A177-3AD203B41FA5}">
                      <a16:colId xmlns:a16="http://schemas.microsoft.com/office/drawing/2014/main" val="2747411757"/>
                    </a:ext>
                  </a:extLst>
                </a:gridCol>
                <a:gridCol w="731520">
                  <a:extLst>
                    <a:ext uri="{9D8B030D-6E8A-4147-A177-3AD203B41FA5}">
                      <a16:colId xmlns:a16="http://schemas.microsoft.com/office/drawing/2014/main" val="1533784450"/>
                    </a:ext>
                  </a:extLst>
                </a:gridCol>
                <a:gridCol w="731520">
                  <a:extLst>
                    <a:ext uri="{9D8B030D-6E8A-4147-A177-3AD203B41FA5}">
                      <a16:colId xmlns:a16="http://schemas.microsoft.com/office/drawing/2014/main" val="3358622241"/>
                    </a:ext>
                  </a:extLst>
                </a:gridCol>
                <a:gridCol w="731520">
                  <a:extLst>
                    <a:ext uri="{9D8B030D-6E8A-4147-A177-3AD203B41FA5}">
                      <a16:colId xmlns:a16="http://schemas.microsoft.com/office/drawing/2014/main" val="3949955671"/>
                    </a:ext>
                  </a:extLst>
                </a:gridCol>
                <a:gridCol w="731520">
                  <a:extLst>
                    <a:ext uri="{9D8B030D-6E8A-4147-A177-3AD203B41FA5}">
                      <a16:colId xmlns:a16="http://schemas.microsoft.com/office/drawing/2014/main" val="597708768"/>
                    </a:ext>
                  </a:extLst>
                </a:gridCol>
                <a:gridCol w="731520">
                  <a:extLst>
                    <a:ext uri="{9D8B030D-6E8A-4147-A177-3AD203B41FA5}">
                      <a16:colId xmlns:a16="http://schemas.microsoft.com/office/drawing/2014/main" val="4102172939"/>
                    </a:ext>
                  </a:extLst>
                </a:gridCol>
                <a:gridCol w="731520">
                  <a:extLst>
                    <a:ext uri="{9D8B030D-6E8A-4147-A177-3AD203B41FA5}">
                      <a16:colId xmlns:a16="http://schemas.microsoft.com/office/drawing/2014/main" val="2147820026"/>
                    </a:ext>
                  </a:extLst>
                </a:gridCol>
                <a:gridCol w="731520">
                  <a:extLst>
                    <a:ext uri="{9D8B030D-6E8A-4147-A177-3AD203B41FA5}">
                      <a16:colId xmlns:a16="http://schemas.microsoft.com/office/drawing/2014/main" val="2530150625"/>
                    </a:ext>
                  </a:extLst>
                </a:gridCol>
                <a:gridCol w="731520">
                  <a:extLst>
                    <a:ext uri="{9D8B030D-6E8A-4147-A177-3AD203B41FA5}">
                      <a16:colId xmlns:a16="http://schemas.microsoft.com/office/drawing/2014/main" val="1435155727"/>
                    </a:ext>
                  </a:extLst>
                </a:gridCol>
                <a:gridCol w="731520">
                  <a:extLst>
                    <a:ext uri="{9D8B030D-6E8A-4147-A177-3AD203B41FA5}">
                      <a16:colId xmlns:a16="http://schemas.microsoft.com/office/drawing/2014/main" val="4204938798"/>
                    </a:ext>
                  </a:extLst>
                </a:gridCol>
                <a:gridCol w="731520">
                  <a:extLst>
                    <a:ext uri="{9D8B030D-6E8A-4147-A177-3AD203B41FA5}">
                      <a16:colId xmlns:a16="http://schemas.microsoft.com/office/drawing/2014/main" val="3627413695"/>
                    </a:ext>
                  </a:extLst>
                </a:gridCol>
                <a:gridCol w="731520">
                  <a:extLst>
                    <a:ext uri="{9D8B030D-6E8A-4147-A177-3AD203B41FA5}">
                      <a16:colId xmlns:a16="http://schemas.microsoft.com/office/drawing/2014/main" val="2580786257"/>
                    </a:ext>
                  </a:extLst>
                </a:gridCol>
              </a:tblGrid>
              <a:tr h="370840">
                <a:tc>
                  <a:txBody>
                    <a:bodyPr/>
                    <a:lstStyle/>
                    <a:p>
                      <a:r>
                        <a:rPr lang="en-US" dirty="0"/>
                        <a:t>Months</a:t>
                      </a:r>
                    </a:p>
                  </a:txBody>
                  <a:tcPr anchor="ctr"/>
                </a:tc>
                <a:tc>
                  <a:txBody>
                    <a:bodyPr/>
                    <a:lstStyle/>
                    <a:p>
                      <a:r>
                        <a:rPr lang="en-US" dirty="0"/>
                        <a:t>Jan</a:t>
                      </a:r>
                    </a:p>
                  </a:txBody>
                  <a:tcPr anchor="ctr"/>
                </a:tc>
                <a:tc>
                  <a:txBody>
                    <a:bodyPr/>
                    <a:lstStyle/>
                    <a:p>
                      <a:r>
                        <a:rPr lang="en-US" dirty="0"/>
                        <a:t>Feb</a:t>
                      </a:r>
                    </a:p>
                  </a:txBody>
                  <a:tcPr anchor="ctr"/>
                </a:tc>
                <a:tc>
                  <a:txBody>
                    <a:bodyPr/>
                    <a:lstStyle/>
                    <a:p>
                      <a:r>
                        <a:rPr lang="en-US" dirty="0"/>
                        <a:t>Mar</a:t>
                      </a:r>
                    </a:p>
                  </a:txBody>
                  <a:tcPr anchor="ctr"/>
                </a:tc>
                <a:tc>
                  <a:txBody>
                    <a:bodyPr/>
                    <a:lstStyle/>
                    <a:p>
                      <a:r>
                        <a:rPr lang="en-US" dirty="0"/>
                        <a:t>Apr</a:t>
                      </a:r>
                    </a:p>
                  </a:txBody>
                  <a:tcPr anchor="ctr"/>
                </a:tc>
                <a:tc>
                  <a:txBody>
                    <a:bodyPr/>
                    <a:lstStyle/>
                    <a:p>
                      <a:r>
                        <a:rPr lang="en-US" dirty="0"/>
                        <a:t>May</a:t>
                      </a:r>
                    </a:p>
                  </a:txBody>
                  <a:tcPr anchor="ctr"/>
                </a:tc>
                <a:tc>
                  <a:txBody>
                    <a:bodyPr/>
                    <a:lstStyle/>
                    <a:p>
                      <a:r>
                        <a:rPr lang="en-US" dirty="0"/>
                        <a:t>Jun</a:t>
                      </a:r>
                    </a:p>
                  </a:txBody>
                  <a:tcPr anchor="ctr"/>
                </a:tc>
                <a:tc>
                  <a:txBody>
                    <a:bodyPr/>
                    <a:lstStyle/>
                    <a:p>
                      <a:r>
                        <a:rPr lang="en-US" dirty="0"/>
                        <a:t>Jul</a:t>
                      </a:r>
                    </a:p>
                  </a:txBody>
                  <a:tcPr anchor="ctr"/>
                </a:tc>
                <a:tc>
                  <a:txBody>
                    <a:bodyPr/>
                    <a:lstStyle/>
                    <a:p>
                      <a:r>
                        <a:rPr lang="en-US" dirty="0"/>
                        <a:t>Aug</a:t>
                      </a:r>
                    </a:p>
                  </a:txBody>
                  <a:tcPr anchor="ctr"/>
                </a:tc>
                <a:tc>
                  <a:txBody>
                    <a:bodyPr/>
                    <a:lstStyle/>
                    <a:p>
                      <a:r>
                        <a:rPr lang="en-US" dirty="0"/>
                        <a:t>Sep</a:t>
                      </a:r>
                    </a:p>
                  </a:txBody>
                  <a:tcPr anchor="ctr"/>
                </a:tc>
                <a:tc>
                  <a:txBody>
                    <a:bodyPr/>
                    <a:lstStyle/>
                    <a:p>
                      <a:r>
                        <a:rPr lang="en-US" dirty="0"/>
                        <a:t>Oct</a:t>
                      </a:r>
                    </a:p>
                  </a:txBody>
                  <a:tcPr anchor="ctr"/>
                </a:tc>
                <a:tc>
                  <a:txBody>
                    <a:bodyPr/>
                    <a:lstStyle/>
                    <a:p>
                      <a:r>
                        <a:rPr lang="en-US" dirty="0"/>
                        <a:t>Nov</a:t>
                      </a:r>
                    </a:p>
                  </a:txBody>
                  <a:tcPr anchor="ctr"/>
                </a:tc>
                <a:tc>
                  <a:txBody>
                    <a:bodyPr/>
                    <a:lstStyle/>
                    <a:p>
                      <a:r>
                        <a:rPr lang="en-US" dirty="0"/>
                        <a:t>Dec</a:t>
                      </a:r>
                    </a:p>
                  </a:txBody>
                  <a:tcPr anchor="ctr"/>
                </a:tc>
                <a:extLst>
                  <a:ext uri="{0D108BD9-81ED-4DB2-BD59-A6C34878D82A}">
                    <a16:rowId xmlns:a16="http://schemas.microsoft.com/office/drawing/2014/main" val="2894556008"/>
                  </a:ext>
                </a:extLst>
              </a:tr>
              <a:tr h="370840">
                <a:tc>
                  <a:txBody>
                    <a:bodyPr/>
                    <a:lstStyle/>
                    <a:p>
                      <a:r>
                        <a:rPr lang="en-US" sz="1600" dirty="0"/>
                        <a:t>Avg High Temp (</a:t>
                      </a:r>
                      <a:r>
                        <a:rPr lang="en-US" sz="1600" baseline="30000" dirty="0"/>
                        <a:t>o </a:t>
                      </a:r>
                      <a:r>
                        <a:rPr lang="en-US" sz="1600" dirty="0"/>
                        <a:t>F)</a:t>
                      </a:r>
                    </a:p>
                  </a:txBody>
                  <a:tcPr anchor="ctr"/>
                </a:tc>
                <a:tc>
                  <a:txBody>
                    <a:bodyPr/>
                    <a:lstStyle/>
                    <a:p>
                      <a:pPr algn="ctr"/>
                      <a:r>
                        <a:rPr lang="en-US" dirty="0"/>
                        <a:t>50</a:t>
                      </a:r>
                    </a:p>
                  </a:txBody>
                  <a:tcPr anchor="ctr"/>
                </a:tc>
                <a:tc>
                  <a:txBody>
                    <a:bodyPr/>
                    <a:lstStyle/>
                    <a:p>
                      <a:pPr algn="ctr"/>
                      <a:r>
                        <a:rPr lang="en-US" dirty="0"/>
                        <a:t>55</a:t>
                      </a:r>
                    </a:p>
                  </a:txBody>
                  <a:tcPr anchor="ctr"/>
                </a:tc>
                <a:tc>
                  <a:txBody>
                    <a:bodyPr/>
                    <a:lstStyle/>
                    <a:p>
                      <a:pPr algn="ctr"/>
                      <a:r>
                        <a:rPr lang="en-US" dirty="0"/>
                        <a:t>64</a:t>
                      </a:r>
                    </a:p>
                  </a:txBody>
                  <a:tcPr anchor="ctr"/>
                </a:tc>
                <a:tc>
                  <a:txBody>
                    <a:bodyPr/>
                    <a:lstStyle/>
                    <a:p>
                      <a:pPr algn="ctr"/>
                      <a:r>
                        <a:rPr lang="en-US" dirty="0"/>
                        <a:t>73</a:t>
                      </a:r>
                    </a:p>
                  </a:txBody>
                  <a:tcPr anchor="ctr"/>
                </a:tc>
                <a:tc>
                  <a:txBody>
                    <a:bodyPr/>
                    <a:lstStyle/>
                    <a:p>
                      <a:pPr algn="ctr"/>
                      <a:r>
                        <a:rPr lang="en-US" dirty="0"/>
                        <a:t>81</a:t>
                      </a:r>
                    </a:p>
                  </a:txBody>
                  <a:tcPr anchor="ctr"/>
                </a:tc>
                <a:tc>
                  <a:txBody>
                    <a:bodyPr/>
                    <a:lstStyle/>
                    <a:p>
                      <a:pPr algn="ctr"/>
                      <a:r>
                        <a:rPr lang="en-US" dirty="0"/>
                        <a:t>89</a:t>
                      </a:r>
                    </a:p>
                  </a:txBody>
                  <a:tcPr anchor="ctr"/>
                </a:tc>
                <a:tc>
                  <a:txBody>
                    <a:bodyPr/>
                    <a:lstStyle/>
                    <a:p>
                      <a:pPr algn="ctr"/>
                      <a:r>
                        <a:rPr lang="en-US" dirty="0"/>
                        <a:t>92</a:t>
                      </a:r>
                    </a:p>
                  </a:txBody>
                  <a:tcPr anchor="ctr"/>
                </a:tc>
                <a:tc>
                  <a:txBody>
                    <a:bodyPr/>
                    <a:lstStyle/>
                    <a:p>
                      <a:pPr algn="ctr"/>
                      <a:r>
                        <a:rPr lang="en-US" dirty="0"/>
                        <a:t>91</a:t>
                      </a:r>
                    </a:p>
                  </a:txBody>
                  <a:tcPr anchor="ctr"/>
                </a:tc>
                <a:tc>
                  <a:txBody>
                    <a:bodyPr/>
                    <a:lstStyle/>
                    <a:p>
                      <a:pPr algn="ctr"/>
                      <a:r>
                        <a:rPr lang="en-US" dirty="0"/>
                        <a:t>85</a:t>
                      </a:r>
                    </a:p>
                  </a:txBody>
                  <a:tcPr anchor="ctr"/>
                </a:tc>
                <a:tc>
                  <a:txBody>
                    <a:bodyPr/>
                    <a:lstStyle/>
                    <a:p>
                      <a:pPr algn="ctr"/>
                      <a:r>
                        <a:rPr lang="en-US" dirty="0"/>
                        <a:t>74</a:t>
                      </a:r>
                    </a:p>
                  </a:txBody>
                  <a:tcPr anchor="ctr"/>
                </a:tc>
                <a:tc>
                  <a:txBody>
                    <a:bodyPr/>
                    <a:lstStyle/>
                    <a:p>
                      <a:pPr algn="ctr"/>
                      <a:r>
                        <a:rPr lang="en-US" dirty="0"/>
                        <a:t>63</a:t>
                      </a:r>
                    </a:p>
                  </a:txBody>
                  <a:tcPr anchor="ctr"/>
                </a:tc>
                <a:tc>
                  <a:txBody>
                    <a:bodyPr/>
                    <a:lstStyle/>
                    <a:p>
                      <a:pPr algn="ctr"/>
                      <a:r>
                        <a:rPr lang="en-US" dirty="0"/>
                        <a:t>52</a:t>
                      </a:r>
                    </a:p>
                  </a:txBody>
                  <a:tcPr anchor="ctr"/>
                </a:tc>
                <a:extLst>
                  <a:ext uri="{0D108BD9-81ED-4DB2-BD59-A6C34878D82A}">
                    <a16:rowId xmlns:a16="http://schemas.microsoft.com/office/drawing/2014/main" val="2952767584"/>
                  </a:ext>
                </a:extLst>
              </a:tr>
              <a:tr h="370840">
                <a:tc>
                  <a:txBody>
                    <a:bodyPr/>
                    <a:lstStyle/>
                    <a:p>
                      <a:r>
                        <a:rPr lang="en-US" sz="1600" dirty="0"/>
                        <a:t>Avg Precipitation (in)</a:t>
                      </a:r>
                    </a:p>
                  </a:txBody>
                  <a:tcPr anchor="ctr"/>
                </a:tc>
                <a:tc>
                  <a:txBody>
                    <a:bodyPr/>
                    <a:lstStyle/>
                    <a:p>
                      <a:pPr algn="ctr"/>
                      <a:r>
                        <a:rPr lang="en-US" dirty="0"/>
                        <a:t>3.98</a:t>
                      </a:r>
                    </a:p>
                  </a:txBody>
                  <a:tcPr anchor="ctr"/>
                </a:tc>
                <a:tc>
                  <a:txBody>
                    <a:bodyPr/>
                    <a:lstStyle/>
                    <a:p>
                      <a:pPr algn="ctr"/>
                      <a:r>
                        <a:rPr lang="en-US" dirty="0"/>
                        <a:t>4.39</a:t>
                      </a:r>
                    </a:p>
                  </a:txBody>
                  <a:tcPr anchor="ctr"/>
                </a:tc>
                <a:tc>
                  <a:txBody>
                    <a:bodyPr/>
                    <a:lstStyle/>
                    <a:p>
                      <a:pPr algn="ctr"/>
                      <a:r>
                        <a:rPr lang="en-US" dirty="0"/>
                        <a:t>5.16</a:t>
                      </a:r>
                    </a:p>
                  </a:txBody>
                  <a:tcPr anchor="ctr"/>
                </a:tc>
                <a:tc>
                  <a:txBody>
                    <a:bodyPr/>
                    <a:lstStyle/>
                    <a:p>
                      <a:pPr algn="ctr"/>
                      <a:r>
                        <a:rPr lang="en-US" dirty="0"/>
                        <a:t>5.50</a:t>
                      </a:r>
                    </a:p>
                  </a:txBody>
                  <a:tcPr anchor="ctr"/>
                </a:tc>
                <a:tc>
                  <a:txBody>
                    <a:bodyPr/>
                    <a:lstStyle/>
                    <a:p>
                      <a:pPr algn="ctr"/>
                      <a:r>
                        <a:rPr lang="en-US" dirty="0"/>
                        <a:t>5.25</a:t>
                      </a:r>
                    </a:p>
                  </a:txBody>
                  <a:tcPr anchor="ctr"/>
                </a:tc>
                <a:tc>
                  <a:txBody>
                    <a:bodyPr/>
                    <a:lstStyle/>
                    <a:p>
                      <a:pPr algn="ctr"/>
                      <a:r>
                        <a:rPr lang="en-US" dirty="0"/>
                        <a:t>3.63</a:t>
                      </a:r>
                    </a:p>
                  </a:txBody>
                  <a:tcPr anchor="ctr"/>
                </a:tc>
                <a:tc>
                  <a:txBody>
                    <a:bodyPr/>
                    <a:lstStyle/>
                    <a:p>
                      <a:pPr algn="ctr"/>
                      <a:r>
                        <a:rPr lang="en-US" dirty="0"/>
                        <a:t>4.59</a:t>
                      </a:r>
                    </a:p>
                  </a:txBody>
                  <a:tcPr anchor="ctr"/>
                </a:tc>
                <a:tc>
                  <a:txBody>
                    <a:bodyPr/>
                    <a:lstStyle/>
                    <a:p>
                      <a:pPr algn="ctr"/>
                      <a:r>
                        <a:rPr lang="en-US" dirty="0"/>
                        <a:t>2.88</a:t>
                      </a:r>
                    </a:p>
                  </a:txBody>
                  <a:tcPr anchor="ctr"/>
                </a:tc>
                <a:tc>
                  <a:txBody>
                    <a:bodyPr/>
                    <a:lstStyle/>
                    <a:p>
                      <a:pPr algn="ctr"/>
                      <a:r>
                        <a:rPr lang="en-US" dirty="0"/>
                        <a:t>3.09</a:t>
                      </a:r>
                    </a:p>
                  </a:txBody>
                  <a:tcPr anchor="ctr"/>
                </a:tc>
                <a:tc>
                  <a:txBody>
                    <a:bodyPr/>
                    <a:lstStyle/>
                    <a:p>
                      <a:pPr algn="ctr"/>
                      <a:r>
                        <a:rPr lang="en-US" dirty="0"/>
                        <a:t>3.98</a:t>
                      </a:r>
                    </a:p>
                  </a:txBody>
                  <a:tcPr anchor="ctr"/>
                </a:tc>
                <a:tc>
                  <a:txBody>
                    <a:bodyPr/>
                    <a:lstStyle/>
                    <a:p>
                      <a:pPr algn="ctr"/>
                      <a:r>
                        <a:rPr lang="en-US" dirty="0"/>
                        <a:t>5.49</a:t>
                      </a:r>
                    </a:p>
                  </a:txBody>
                  <a:tcPr anchor="ctr"/>
                </a:tc>
                <a:tc>
                  <a:txBody>
                    <a:bodyPr/>
                    <a:lstStyle/>
                    <a:p>
                      <a:pPr algn="ctr"/>
                      <a:r>
                        <a:rPr lang="en-US" dirty="0"/>
                        <a:t>5.74</a:t>
                      </a:r>
                    </a:p>
                  </a:txBody>
                  <a:tcPr anchor="ctr"/>
                </a:tc>
                <a:extLst>
                  <a:ext uri="{0D108BD9-81ED-4DB2-BD59-A6C34878D82A}">
                    <a16:rowId xmlns:a16="http://schemas.microsoft.com/office/drawing/2014/main" val="1253718118"/>
                  </a:ext>
                </a:extLst>
              </a:tr>
            </a:tbl>
          </a:graphicData>
        </a:graphic>
      </p:graphicFrame>
      <p:sp>
        <p:nvSpPr>
          <p:cNvPr id="7" name="TextBox 6">
            <a:extLst>
              <a:ext uri="{FF2B5EF4-FFF2-40B4-BE49-F238E27FC236}">
                <a16:creationId xmlns:a16="http://schemas.microsoft.com/office/drawing/2014/main" id="{DE5B0AA1-216F-A145-9717-D4E1118FB744}"/>
              </a:ext>
            </a:extLst>
          </p:cNvPr>
          <p:cNvSpPr txBox="1"/>
          <p:nvPr/>
        </p:nvSpPr>
        <p:spPr>
          <a:xfrm>
            <a:off x="810000" y="2265412"/>
            <a:ext cx="11064240" cy="830997"/>
          </a:xfrm>
          <a:prstGeom prst="rect">
            <a:avLst/>
          </a:prstGeom>
          <a:noFill/>
        </p:spPr>
        <p:txBody>
          <a:bodyPr wrap="square" rtlCol="0">
            <a:spAutoFit/>
          </a:bodyPr>
          <a:lstStyle/>
          <a:p>
            <a:r>
              <a:rPr lang="en-US" sz="1600"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graphicFrame>
        <p:nvGraphicFramePr>
          <p:cNvPr id="8" name="Table 7">
            <a:extLst>
              <a:ext uri="{FF2B5EF4-FFF2-40B4-BE49-F238E27FC236}">
                <a16:creationId xmlns:a16="http://schemas.microsoft.com/office/drawing/2014/main" id="{C88FBC92-9469-D74F-8ADB-9D0A78CFE584}"/>
              </a:ext>
            </a:extLst>
          </p:cNvPr>
          <p:cNvGraphicFramePr>
            <a:graphicFrameLocks noGrp="1"/>
          </p:cNvGraphicFramePr>
          <p:nvPr/>
        </p:nvGraphicFramePr>
        <p:xfrm>
          <a:off x="990599" y="5035438"/>
          <a:ext cx="102108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6616490"/>
                    </a:ext>
                  </a:extLst>
                </a:gridCol>
                <a:gridCol w="2032000">
                  <a:extLst>
                    <a:ext uri="{9D8B030D-6E8A-4147-A177-3AD203B41FA5}">
                      <a16:colId xmlns:a16="http://schemas.microsoft.com/office/drawing/2014/main" val="3867778030"/>
                    </a:ext>
                  </a:extLst>
                </a:gridCol>
                <a:gridCol w="2032000">
                  <a:extLst>
                    <a:ext uri="{9D8B030D-6E8A-4147-A177-3AD203B41FA5}">
                      <a16:colId xmlns:a16="http://schemas.microsoft.com/office/drawing/2014/main" val="2205400482"/>
                    </a:ext>
                  </a:extLst>
                </a:gridCol>
                <a:gridCol w="2032000">
                  <a:extLst>
                    <a:ext uri="{9D8B030D-6E8A-4147-A177-3AD203B41FA5}">
                      <a16:colId xmlns:a16="http://schemas.microsoft.com/office/drawing/2014/main" val="1571169960"/>
                    </a:ext>
                  </a:extLst>
                </a:gridCol>
              </a:tblGrid>
              <a:tr h="370840">
                <a:tc>
                  <a:txBody>
                    <a:bodyPr/>
                    <a:lstStyle/>
                    <a:p>
                      <a:r>
                        <a:rPr lang="en-US" dirty="0"/>
                        <a:t>Plant Type</a:t>
                      </a:r>
                    </a:p>
                  </a:txBody>
                  <a:tcPr anchor="ctr"/>
                </a:tc>
                <a:tc>
                  <a:txBody>
                    <a:bodyPr/>
                    <a:lstStyle/>
                    <a:p>
                      <a:r>
                        <a:rPr lang="en-US" dirty="0"/>
                        <a:t>Sweet Potato</a:t>
                      </a:r>
                    </a:p>
                  </a:txBody>
                  <a:tcPr anchor="ctr"/>
                </a:tc>
                <a:tc>
                  <a:txBody>
                    <a:bodyPr/>
                    <a:lstStyle/>
                    <a:p>
                      <a:r>
                        <a:rPr lang="en-US" dirty="0"/>
                        <a:t>Sugarcane</a:t>
                      </a:r>
                    </a:p>
                  </a:txBody>
                  <a:tcPr anchor="ctr"/>
                </a:tc>
                <a:tc>
                  <a:txBody>
                    <a:bodyPr/>
                    <a:lstStyle/>
                    <a:p>
                      <a:r>
                        <a:rPr lang="en-US" dirty="0"/>
                        <a:t>Asparagus</a:t>
                      </a:r>
                    </a:p>
                  </a:txBody>
                  <a:tcPr anchor="ctr"/>
                </a:tc>
                <a:extLst>
                  <a:ext uri="{0D108BD9-81ED-4DB2-BD59-A6C34878D82A}">
                    <a16:rowId xmlns:a16="http://schemas.microsoft.com/office/drawing/2014/main" val="3686887301"/>
                  </a:ext>
                </a:extLst>
              </a:tr>
              <a:tr h="370840">
                <a:tc>
                  <a:txBody>
                    <a:bodyPr/>
                    <a:lstStyle/>
                    <a:p>
                      <a:r>
                        <a:rPr lang="en-US" dirty="0"/>
                        <a:t>Growing Temperature Range (</a:t>
                      </a:r>
                      <a:r>
                        <a:rPr lang="en-US" baseline="30000" dirty="0"/>
                        <a:t>o</a:t>
                      </a:r>
                      <a:r>
                        <a:rPr lang="en-US" dirty="0"/>
                        <a:t> F)</a:t>
                      </a:r>
                    </a:p>
                  </a:txBody>
                  <a:tcPr anchor="ctr"/>
                </a:tc>
                <a:tc>
                  <a:txBody>
                    <a:bodyPr/>
                    <a:lstStyle/>
                    <a:p>
                      <a:pPr algn="ctr"/>
                      <a:r>
                        <a:rPr lang="en-US" dirty="0"/>
                        <a:t>75-95</a:t>
                      </a:r>
                    </a:p>
                  </a:txBody>
                  <a:tcPr anchor="ctr"/>
                </a:tc>
                <a:tc>
                  <a:txBody>
                    <a:bodyPr/>
                    <a:lstStyle/>
                    <a:p>
                      <a:pPr algn="ctr"/>
                      <a:r>
                        <a:rPr lang="en-US" dirty="0"/>
                        <a:t>85-95</a:t>
                      </a:r>
                    </a:p>
                  </a:txBody>
                  <a:tcPr anchor="ctr"/>
                </a:tc>
                <a:tc>
                  <a:txBody>
                    <a:bodyPr/>
                    <a:lstStyle/>
                    <a:p>
                      <a:pPr algn="ctr"/>
                      <a:r>
                        <a:rPr lang="en-US" dirty="0"/>
                        <a:t>70-80</a:t>
                      </a:r>
                    </a:p>
                  </a:txBody>
                  <a:tcPr anchor="ctr"/>
                </a:tc>
                <a:extLst>
                  <a:ext uri="{0D108BD9-81ED-4DB2-BD59-A6C34878D82A}">
                    <a16:rowId xmlns:a16="http://schemas.microsoft.com/office/drawing/2014/main" val="703967779"/>
                  </a:ext>
                </a:extLst>
              </a:tr>
              <a:tr h="370840">
                <a:tc>
                  <a:txBody>
                    <a:bodyPr/>
                    <a:lstStyle/>
                    <a:p>
                      <a:r>
                        <a:rPr lang="en-US" dirty="0"/>
                        <a:t>Monthly Precipitation needed (in)</a:t>
                      </a:r>
                    </a:p>
                  </a:txBody>
                  <a:tcPr anchor="ctr"/>
                </a:tc>
                <a:tc>
                  <a:txBody>
                    <a:bodyPr/>
                    <a:lstStyle/>
                    <a:p>
                      <a:pPr algn="ctr"/>
                      <a:r>
                        <a:rPr lang="en-US" dirty="0"/>
                        <a:t>3-4</a:t>
                      </a:r>
                    </a:p>
                  </a:txBody>
                  <a:tcPr anchor="ctr"/>
                </a:tc>
                <a:tc>
                  <a:txBody>
                    <a:bodyPr/>
                    <a:lstStyle/>
                    <a:p>
                      <a:pPr algn="ctr"/>
                      <a:r>
                        <a:rPr lang="en-US" dirty="0"/>
                        <a:t>7-9 </a:t>
                      </a:r>
                    </a:p>
                  </a:txBody>
                  <a:tcPr anchor="ctr"/>
                </a:tc>
                <a:tc>
                  <a:txBody>
                    <a:bodyPr/>
                    <a:lstStyle/>
                    <a:p>
                      <a:pPr algn="ctr"/>
                      <a:r>
                        <a:rPr lang="en-US" dirty="0"/>
                        <a:t>5-8</a:t>
                      </a:r>
                    </a:p>
                  </a:txBody>
                  <a:tcPr anchor="ctr"/>
                </a:tc>
                <a:extLst>
                  <a:ext uri="{0D108BD9-81ED-4DB2-BD59-A6C34878D82A}">
                    <a16:rowId xmlns:a16="http://schemas.microsoft.com/office/drawing/2014/main" val="1077569020"/>
                  </a:ext>
                </a:extLst>
              </a:tr>
              <a:tr h="370840">
                <a:tc>
                  <a:txBody>
                    <a:bodyPr/>
                    <a:lstStyle/>
                    <a:p>
                      <a:r>
                        <a:rPr lang="en-US" dirty="0"/>
                        <a:t>Number of months required</a:t>
                      </a:r>
                    </a:p>
                  </a:txBody>
                  <a:tcPr anchor="ctr"/>
                </a:tc>
                <a:tc>
                  <a:txBody>
                    <a:bodyPr/>
                    <a:lstStyle/>
                    <a:p>
                      <a:pPr algn="ctr"/>
                      <a:r>
                        <a:rPr lang="en-US" dirty="0"/>
                        <a:t>4</a:t>
                      </a:r>
                    </a:p>
                  </a:txBody>
                  <a:tcPr anchor="ctr"/>
                </a:tc>
                <a:tc>
                  <a:txBody>
                    <a:bodyPr/>
                    <a:lstStyle/>
                    <a:p>
                      <a:pPr algn="ctr"/>
                      <a:r>
                        <a:rPr lang="en-US" dirty="0"/>
                        <a:t>7-8</a:t>
                      </a:r>
                    </a:p>
                  </a:txBody>
                  <a:tcPr anchor="ctr"/>
                </a:tc>
                <a:tc>
                  <a:txBody>
                    <a:bodyPr/>
                    <a:lstStyle/>
                    <a:p>
                      <a:pPr algn="ctr"/>
                      <a:r>
                        <a:rPr lang="en-US" dirty="0"/>
                        <a:t>4</a:t>
                      </a:r>
                    </a:p>
                  </a:txBody>
                  <a:tcPr anchor="ctr"/>
                </a:tc>
                <a:extLst>
                  <a:ext uri="{0D108BD9-81ED-4DB2-BD59-A6C34878D82A}">
                    <a16:rowId xmlns:a16="http://schemas.microsoft.com/office/drawing/2014/main" val="625201597"/>
                  </a:ext>
                </a:extLst>
              </a:tr>
            </a:tbl>
          </a:graphicData>
        </a:graphic>
      </p:graphicFrame>
      <p:sp>
        <p:nvSpPr>
          <p:cNvPr id="3" name="Oval 2">
            <a:extLst>
              <a:ext uri="{FF2B5EF4-FFF2-40B4-BE49-F238E27FC236}">
                <a16:creationId xmlns:a16="http://schemas.microsoft.com/office/drawing/2014/main" id="{5D41CF56-819B-6547-8708-56F79D1865A1}"/>
              </a:ext>
            </a:extLst>
          </p:cNvPr>
          <p:cNvSpPr/>
          <p:nvPr/>
        </p:nvSpPr>
        <p:spPr>
          <a:xfrm>
            <a:off x="9972712" y="6134582"/>
            <a:ext cx="386630"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78A8D4-6451-E34F-ADA7-4AFD6D799815}"/>
              </a:ext>
            </a:extLst>
          </p:cNvPr>
          <p:cNvSpPr/>
          <p:nvPr/>
        </p:nvSpPr>
        <p:spPr>
          <a:xfrm>
            <a:off x="9742744" y="5419329"/>
            <a:ext cx="846566" cy="331362"/>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CF68C04-40E1-8346-A209-F1AF5B20A158}"/>
              </a:ext>
            </a:extLst>
          </p:cNvPr>
          <p:cNvSpPr/>
          <p:nvPr/>
        </p:nvSpPr>
        <p:spPr>
          <a:xfrm>
            <a:off x="5297505" y="3793152"/>
            <a:ext cx="1438962"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66AF51-D848-6840-AFDC-FDB3F6BF66D0}"/>
              </a:ext>
            </a:extLst>
          </p:cNvPr>
          <p:cNvSpPr txBox="1"/>
          <p:nvPr/>
        </p:nvSpPr>
        <p:spPr>
          <a:xfrm>
            <a:off x="4607889" y="4582506"/>
            <a:ext cx="5855625" cy="369332"/>
          </a:xfrm>
          <a:prstGeom prst="rect">
            <a:avLst/>
          </a:prstGeom>
          <a:noFill/>
        </p:spPr>
        <p:txBody>
          <a:bodyPr wrap="square" rtlCol="0">
            <a:spAutoFit/>
          </a:bodyPr>
          <a:lstStyle/>
          <a:p>
            <a:r>
              <a:rPr lang="en-US" dirty="0">
                <a:solidFill>
                  <a:srgbClr val="FF0000"/>
                </a:solidFill>
              </a:rPr>
              <a:t>Not enough months with the right temperature</a:t>
            </a:r>
          </a:p>
        </p:txBody>
      </p:sp>
    </p:spTree>
    <p:extLst>
      <p:ext uri="{BB962C8B-B14F-4D97-AF65-F5344CB8AC3E}">
        <p14:creationId xmlns:p14="http://schemas.microsoft.com/office/powerpoint/2010/main" val="22927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61F-45F0-1E47-B7AE-0F80640B2174}"/>
              </a:ext>
            </a:extLst>
          </p:cNvPr>
          <p:cNvSpPr>
            <a:spLocks noGrp="1"/>
          </p:cNvSpPr>
          <p:nvPr>
            <p:ph type="title"/>
          </p:nvPr>
        </p:nvSpPr>
        <p:spPr/>
        <p:txBody>
          <a:bodyPr/>
          <a:lstStyle/>
          <a:p>
            <a:r>
              <a:rPr lang="en-US" dirty="0"/>
              <a:t>Analyzing and Interpreting Weather Data  </a:t>
            </a:r>
          </a:p>
        </p:txBody>
      </p:sp>
      <p:graphicFrame>
        <p:nvGraphicFramePr>
          <p:cNvPr id="4" name="Content Placeholder 3">
            <a:extLst>
              <a:ext uri="{FF2B5EF4-FFF2-40B4-BE49-F238E27FC236}">
                <a16:creationId xmlns:a16="http://schemas.microsoft.com/office/drawing/2014/main" id="{02F91630-E72F-8E4A-9F86-6233CEAAA293}"/>
              </a:ext>
            </a:extLst>
          </p:cNvPr>
          <p:cNvGraphicFramePr>
            <a:graphicFrameLocks noGrp="1"/>
          </p:cNvGraphicFramePr>
          <p:nvPr>
            <p:ph idx="1"/>
          </p:nvPr>
        </p:nvGraphicFramePr>
        <p:xfrm>
          <a:off x="810000" y="3429000"/>
          <a:ext cx="11064240" cy="1112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66614908"/>
                    </a:ext>
                  </a:extLst>
                </a:gridCol>
                <a:gridCol w="731520">
                  <a:extLst>
                    <a:ext uri="{9D8B030D-6E8A-4147-A177-3AD203B41FA5}">
                      <a16:colId xmlns:a16="http://schemas.microsoft.com/office/drawing/2014/main" val="2747411757"/>
                    </a:ext>
                  </a:extLst>
                </a:gridCol>
                <a:gridCol w="731520">
                  <a:extLst>
                    <a:ext uri="{9D8B030D-6E8A-4147-A177-3AD203B41FA5}">
                      <a16:colId xmlns:a16="http://schemas.microsoft.com/office/drawing/2014/main" val="1533784450"/>
                    </a:ext>
                  </a:extLst>
                </a:gridCol>
                <a:gridCol w="731520">
                  <a:extLst>
                    <a:ext uri="{9D8B030D-6E8A-4147-A177-3AD203B41FA5}">
                      <a16:colId xmlns:a16="http://schemas.microsoft.com/office/drawing/2014/main" val="3358622241"/>
                    </a:ext>
                  </a:extLst>
                </a:gridCol>
                <a:gridCol w="731520">
                  <a:extLst>
                    <a:ext uri="{9D8B030D-6E8A-4147-A177-3AD203B41FA5}">
                      <a16:colId xmlns:a16="http://schemas.microsoft.com/office/drawing/2014/main" val="3949955671"/>
                    </a:ext>
                  </a:extLst>
                </a:gridCol>
                <a:gridCol w="731520">
                  <a:extLst>
                    <a:ext uri="{9D8B030D-6E8A-4147-A177-3AD203B41FA5}">
                      <a16:colId xmlns:a16="http://schemas.microsoft.com/office/drawing/2014/main" val="597708768"/>
                    </a:ext>
                  </a:extLst>
                </a:gridCol>
                <a:gridCol w="731520">
                  <a:extLst>
                    <a:ext uri="{9D8B030D-6E8A-4147-A177-3AD203B41FA5}">
                      <a16:colId xmlns:a16="http://schemas.microsoft.com/office/drawing/2014/main" val="4102172939"/>
                    </a:ext>
                  </a:extLst>
                </a:gridCol>
                <a:gridCol w="731520">
                  <a:extLst>
                    <a:ext uri="{9D8B030D-6E8A-4147-A177-3AD203B41FA5}">
                      <a16:colId xmlns:a16="http://schemas.microsoft.com/office/drawing/2014/main" val="2147820026"/>
                    </a:ext>
                  </a:extLst>
                </a:gridCol>
                <a:gridCol w="731520">
                  <a:extLst>
                    <a:ext uri="{9D8B030D-6E8A-4147-A177-3AD203B41FA5}">
                      <a16:colId xmlns:a16="http://schemas.microsoft.com/office/drawing/2014/main" val="2530150625"/>
                    </a:ext>
                  </a:extLst>
                </a:gridCol>
                <a:gridCol w="731520">
                  <a:extLst>
                    <a:ext uri="{9D8B030D-6E8A-4147-A177-3AD203B41FA5}">
                      <a16:colId xmlns:a16="http://schemas.microsoft.com/office/drawing/2014/main" val="1435155727"/>
                    </a:ext>
                  </a:extLst>
                </a:gridCol>
                <a:gridCol w="731520">
                  <a:extLst>
                    <a:ext uri="{9D8B030D-6E8A-4147-A177-3AD203B41FA5}">
                      <a16:colId xmlns:a16="http://schemas.microsoft.com/office/drawing/2014/main" val="4204938798"/>
                    </a:ext>
                  </a:extLst>
                </a:gridCol>
                <a:gridCol w="731520">
                  <a:extLst>
                    <a:ext uri="{9D8B030D-6E8A-4147-A177-3AD203B41FA5}">
                      <a16:colId xmlns:a16="http://schemas.microsoft.com/office/drawing/2014/main" val="3627413695"/>
                    </a:ext>
                  </a:extLst>
                </a:gridCol>
                <a:gridCol w="731520">
                  <a:extLst>
                    <a:ext uri="{9D8B030D-6E8A-4147-A177-3AD203B41FA5}">
                      <a16:colId xmlns:a16="http://schemas.microsoft.com/office/drawing/2014/main" val="2580786257"/>
                    </a:ext>
                  </a:extLst>
                </a:gridCol>
              </a:tblGrid>
              <a:tr h="370840">
                <a:tc>
                  <a:txBody>
                    <a:bodyPr/>
                    <a:lstStyle/>
                    <a:p>
                      <a:r>
                        <a:rPr lang="en-US" dirty="0"/>
                        <a:t>Months</a:t>
                      </a:r>
                    </a:p>
                  </a:txBody>
                  <a:tcPr anchor="ctr"/>
                </a:tc>
                <a:tc>
                  <a:txBody>
                    <a:bodyPr/>
                    <a:lstStyle/>
                    <a:p>
                      <a:r>
                        <a:rPr lang="en-US" dirty="0"/>
                        <a:t>Jan</a:t>
                      </a:r>
                    </a:p>
                  </a:txBody>
                  <a:tcPr anchor="ctr"/>
                </a:tc>
                <a:tc>
                  <a:txBody>
                    <a:bodyPr/>
                    <a:lstStyle/>
                    <a:p>
                      <a:r>
                        <a:rPr lang="en-US" dirty="0"/>
                        <a:t>Feb</a:t>
                      </a:r>
                    </a:p>
                  </a:txBody>
                  <a:tcPr anchor="ctr"/>
                </a:tc>
                <a:tc>
                  <a:txBody>
                    <a:bodyPr/>
                    <a:lstStyle/>
                    <a:p>
                      <a:r>
                        <a:rPr lang="en-US" dirty="0"/>
                        <a:t>Mar</a:t>
                      </a:r>
                    </a:p>
                  </a:txBody>
                  <a:tcPr anchor="ctr"/>
                </a:tc>
                <a:tc>
                  <a:txBody>
                    <a:bodyPr/>
                    <a:lstStyle/>
                    <a:p>
                      <a:r>
                        <a:rPr lang="en-US" dirty="0"/>
                        <a:t>Apr</a:t>
                      </a:r>
                    </a:p>
                  </a:txBody>
                  <a:tcPr anchor="ctr"/>
                </a:tc>
                <a:tc>
                  <a:txBody>
                    <a:bodyPr/>
                    <a:lstStyle/>
                    <a:p>
                      <a:r>
                        <a:rPr lang="en-US" dirty="0"/>
                        <a:t>May</a:t>
                      </a:r>
                    </a:p>
                  </a:txBody>
                  <a:tcPr anchor="ctr"/>
                </a:tc>
                <a:tc>
                  <a:txBody>
                    <a:bodyPr/>
                    <a:lstStyle/>
                    <a:p>
                      <a:r>
                        <a:rPr lang="en-US" dirty="0"/>
                        <a:t>Jun</a:t>
                      </a:r>
                    </a:p>
                  </a:txBody>
                  <a:tcPr anchor="ctr"/>
                </a:tc>
                <a:tc>
                  <a:txBody>
                    <a:bodyPr/>
                    <a:lstStyle/>
                    <a:p>
                      <a:r>
                        <a:rPr lang="en-US" dirty="0"/>
                        <a:t>Jul</a:t>
                      </a:r>
                    </a:p>
                  </a:txBody>
                  <a:tcPr anchor="ctr"/>
                </a:tc>
                <a:tc>
                  <a:txBody>
                    <a:bodyPr/>
                    <a:lstStyle/>
                    <a:p>
                      <a:r>
                        <a:rPr lang="en-US" dirty="0"/>
                        <a:t>Aug</a:t>
                      </a:r>
                    </a:p>
                  </a:txBody>
                  <a:tcPr anchor="ctr"/>
                </a:tc>
                <a:tc>
                  <a:txBody>
                    <a:bodyPr/>
                    <a:lstStyle/>
                    <a:p>
                      <a:r>
                        <a:rPr lang="en-US" dirty="0"/>
                        <a:t>Sep</a:t>
                      </a:r>
                    </a:p>
                  </a:txBody>
                  <a:tcPr anchor="ctr"/>
                </a:tc>
                <a:tc>
                  <a:txBody>
                    <a:bodyPr/>
                    <a:lstStyle/>
                    <a:p>
                      <a:r>
                        <a:rPr lang="en-US" dirty="0"/>
                        <a:t>Oct</a:t>
                      </a:r>
                    </a:p>
                  </a:txBody>
                  <a:tcPr anchor="ctr"/>
                </a:tc>
                <a:tc>
                  <a:txBody>
                    <a:bodyPr/>
                    <a:lstStyle/>
                    <a:p>
                      <a:r>
                        <a:rPr lang="en-US" dirty="0"/>
                        <a:t>Nov</a:t>
                      </a:r>
                    </a:p>
                  </a:txBody>
                  <a:tcPr anchor="ctr"/>
                </a:tc>
                <a:tc>
                  <a:txBody>
                    <a:bodyPr/>
                    <a:lstStyle/>
                    <a:p>
                      <a:r>
                        <a:rPr lang="en-US" dirty="0"/>
                        <a:t>Dec</a:t>
                      </a:r>
                    </a:p>
                  </a:txBody>
                  <a:tcPr anchor="ctr"/>
                </a:tc>
                <a:extLst>
                  <a:ext uri="{0D108BD9-81ED-4DB2-BD59-A6C34878D82A}">
                    <a16:rowId xmlns:a16="http://schemas.microsoft.com/office/drawing/2014/main" val="2894556008"/>
                  </a:ext>
                </a:extLst>
              </a:tr>
              <a:tr h="370840">
                <a:tc>
                  <a:txBody>
                    <a:bodyPr/>
                    <a:lstStyle/>
                    <a:p>
                      <a:r>
                        <a:rPr lang="en-US" sz="1600" dirty="0"/>
                        <a:t>Avg High Temp (</a:t>
                      </a:r>
                      <a:r>
                        <a:rPr lang="en-US" sz="1600" baseline="30000" dirty="0"/>
                        <a:t>o </a:t>
                      </a:r>
                      <a:r>
                        <a:rPr lang="en-US" sz="1600" dirty="0"/>
                        <a:t>F)</a:t>
                      </a:r>
                    </a:p>
                  </a:txBody>
                  <a:tcPr anchor="ctr"/>
                </a:tc>
                <a:tc>
                  <a:txBody>
                    <a:bodyPr/>
                    <a:lstStyle/>
                    <a:p>
                      <a:pPr algn="ctr"/>
                      <a:r>
                        <a:rPr lang="en-US" dirty="0"/>
                        <a:t>50</a:t>
                      </a:r>
                    </a:p>
                  </a:txBody>
                  <a:tcPr anchor="ctr"/>
                </a:tc>
                <a:tc>
                  <a:txBody>
                    <a:bodyPr/>
                    <a:lstStyle/>
                    <a:p>
                      <a:pPr algn="ctr"/>
                      <a:r>
                        <a:rPr lang="en-US" dirty="0"/>
                        <a:t>55</a:t>
                      </a:r>
                    </a:p>
                  </a:txBody>
                  <a:tcPr anchor="ctr"/>
                </a:tc>
                <a:tc>
                  <a:txBody>
                    <a:bodyPr/>
                    <a:lstStyle/>
                    <a:p>
                      <a:pPr algn="ctr"/>
                      <a:r>
                        <a:rPr lang="en-US" dirty="0"/>
                        <a:t>64</a:t>
                      </a:r>
                    </a:p>
                  </a:txBody>
                  <a:tcPr anchor="ctr"/>
                </a:tc>
                <a:tc>
                  <a:txBody>
                    <a:bodyPr/>
                    <a:lstStyle/>
                    <a:p>
                      <a:pPr algn="ctr"/>
                      <a:r>
                        <a:rPr lang="en-US" dirty="0"/>
                        <a:t>73</a:t>
                      </a:r>
                    </a:p>
                  </a:txBody>
                  <a:tcPr anchor="ctr"/>
                </a:tc>
                <a:tc>
                  <a:txBody>
                    <a:bodyPr/>
                    <a:lstStyle/>
                    <a:p>
                      <a:pPr algn="ctr"/>
                      <a:r>
                        <a:rPr lang="en-US" dirty="0"/>
                        <a:t>81</a:t>
                      </a:r>
                    </a:p>
                  </a:txBody>
                  <a:tcPr anchor="ctr"/>
                </a:tc>
                <a:tc>
                  <a:txBody>
                    <a:bodyPr/>
                    <a:lstStyle/>
                    <a:p>
                      <a:pPr algn="ctr"/>
                      <a:r>
                        <a:rPr lang="en-US" dirty="0"/>
                        <a:t>89</a:t>
                      </a:r>
                    </a:p>
                  </a:txBody>
                  <a:tcPr anchor="ctr"/>
                </a:tc>
                <a:tc>
                  <a:txBody>
                    <a:bodyPr/>
                    <a:lstStyle/>
                    <a:p>
                      <a:pPr algn="ctr"/>
                      <a:r>
                        <a:rPr lang="en-US" dirty="0"/>
                        <a:t>92</a:t>
                      </a:r>
                    </a:p>
                  </a:txBody>
                  <a:tcPr anchor="ctr"/>
                </a:tc>
                <a:tc>
                  <a:txBody>
                    <a:bodyPr/>
                    <a:lstStyle/>
                    <a:p>
                      <a:pPr algn="ctr"/>
                      <a:r>
                        <a:rPr lang="en-US" dirty="0"/>
                        <a:t>91</a:t>
                      </a:r>
                    </a:p>
                  </a:txBody>
                  <a:tcPr anchor="ctr"/>
                </a:tc>
                <a:tc>
                  <a:txBody>
                    <a:bodyPr/>
                    <a:lstStyle/>
                    <a:p>
                      <a:pPr algn="ctr"/>
                      <a:r>
                        <a:rPr lang="en-US" dirty="0"/>
                        <a:t>85</a:t>
                      </a:r>
                    </a:p>
                  </a:txBody>
                  <a:tcPr anchor="ctr"/>
                </a:tc>
                <a:tc>
                  <a:txBody>
                    <a:bodyPr/>
                    <a:lstStyle/>
                    <a:p>
                      <a:pPr algn="ctr"/>
                      <a:r>
                        <a:rPr lang="en-US" dirty="0"/>
                        <a:t>74</a:t>
                      </a:r>
                    </a:p>
                  </a:txBody>
                  <a:tcPr anchor="ctr"/>
                </a:tc>
                <a:tc>
                  <a:txBody>
                    <a:bodyPr/>
                    <a:lstStyle/>
                    <a:p>
                      <a:pPr algn="ctr"/>
                      <a:r>
                        <a:rPr lang="en-US" dirty="0"/>
                        <a:t>63</a:t>
                      </a:r>
                    </a:p>
                  </a:txBody>
                  <a:tcPr anchor="ctr"/>
                </a:tc>
                <a:tc>
                  <a:txBody>
                    <a:bodyPr/>
                    <a:lstStyle/>
                    <a:p>
                      <a:pPr algn="ctr"/>
                      <a:r>
                        <a:rPr lang="en-US" dirty="0"/>
                        <a:t>52</a:t>
                      </a:r>
                    </a:p>
                  </a:txBody>
                  <a:tcPr anchor="ctr"/>
                </a:tc>
                <a:extLst>
                  <a:ext uri="{0D108BD9-81ED-4DB2-BD59-A6C34878D82A}">
                    <a16:rowId xmlns:a16="http://schemas.microsoft.com/office/drawing/2014/main" val="2952767584"/>
                  </a:ext>
                </a:extLst>
              </a:tr>
              <a:tr h="370840">
                <a:tc>
                  <a:txBody>
                    <a:bodyPr/>
                    <a:lstStyle/>
                    <a:p>
                      <a:r>
                        <a:rPr lang="en-US" sz="1600" dirty="0"/>
                        <a:t>Avg Precipitation (in)</a:t>
                      </a:r>
                    </a:p>
                  </a:txBody>
                  <a:tcPr anchor="ctr"/>
                </a:tc>
                <a:tc>
                  <a:txBody>
                    <a:bodyPr/>
                    <a:lstStyle/>
                    <a:p>
                      <a:pPr algn="ctr"/>
                      <a:r>
                        <a:rPr lang="en-US" dirty="0"/>
                        <a:t>3.98</a:t>
                      </a:r>
                    </a:p>
                  </a:txBody>
                  <a:tcPr anchor="ctr"/>
                </a:tc>
                <a:tc>
                  <a:txBody>
                    <a:bodyPr/>
                    <a:lstStyle/>
                    <a:p>
                      <a:pPr algn="ctr"/>
                      <a:r>
                        <a:rPr lang="en-US" dirty="0"/>
                        <a:t>4.39</a:t>
                      </a:r>
                    </a:p>
                  </a:txBody>
                  <a:tcPr anchor="ctr"/>
                </a:tc>
                <a:tc>
                  <a:txBody>
                    <a:bodyPr/>
                    <a:lstStyle/>
                    <a:p>
                      <a:pPr algn="ctr"/>
                      <a:r>
                        <a:rPr lang="en-US" dirty="0"/>
                        <a:t>5.16</a:t>
                      </a:r>
                    </a:p>
                  </a:txBody>
                  <a:tcPr anchor="ctr"/>
                </a:tc>
                <a:tc>
                  <a:txBody>
                    <a:bodyPr/>
                    <a:lstStyle/>
                    <a:p>
                      <a:pPr algn="ctr"/>
                      <a:r>
                        <a:rPr lang="en-US" dirty="0"/>
                        <a:t>5.50</a:t>
                      </a:r>
                    </a:p>
                  </a:txBody>
                  <a:tcPr anchor="ctr"/>
                </a:tc>
                <a:tc>
                  <a:txBody>
                    <a:bodyPr/>
                    <a:lstStyle/>
                    <a:p>
                      <a:pPr algn="ctr"/>
                      <a:r>
                        <a:rPr lang="en-US" dirty="0"/>
                        <a:t>5.25</a:t>
                      </a:r>
                    </a:p>
                  </a:txBody>
                  <a:tcPr anchor="ctr"/>
                </a:tc>
                <a:tc>
                  <a:txBody>
                    <a:bodyPr/>
                    <a:lstStyle/>
                    <a:p>
                      <a:pPr algn="ctr"/>
                      <a:r>
                        <a:rPr lang="en-US" dirty="0"/>
                        <a:t>3.63</a:t>
                      </a:r>
                    </a:p>
                  </a:txBody>
                  <a:tcPr anchor="ctr"/>
                </a:tc>
                <a:tc>
                  <a:txBody>
                    <a:bodyPr/>
                    <a:lstStyle/>
                    <a:p>
                      <a:pPr algn="ctr"/>
                      <a:r>
                        <a:rPr lang="en-US" dirty="0"/>
                        <a:t>4.59</a:t>
                      </a:r>
                    </a:p>
                  </a:txBody>
                  <a:tcPr anchor="ctr"/>
                </a:tc>
                <a:tc>
                  <a:txBody>
                    <a:bodyPr/>
                    <a:lstStyle/>
                    <a:p>
                      <a:pPr algn="ctr"/>
                      <a:r>
                        <a:rPr lang="en-US" dirty="0"/>
                        <a:t>2.88</a:t>
                      </a:r>
                    </a:p>
                  </a:txBody>
                  <a:tcPr anchor="ctr"/>
                </a:tc>
                <a:tc>
                  <a:txBody>
                    <a:bodyPr/>
                    <a:lstStyle/>
                    <a:p>
                      <a:pPr algn="ctr"/>
                      <a:r>
                        <a:rPr lang="en-US" dirty="0"/>
                        <a:t>3.09</a:t>
                      </a:r>
                    </a:p>
                  </a:txBody>
                  <a:tcPr anchor="ctr"/>
                </a:tc>
                <a:tc>
                  <a:txBody>
                    <a:bodyPr/>
                    <a:lstStyle/>
                    <a:p>
                      <a:pPr algn="ctr"/>
                      <a:r>
                        <a:rPr lang="en-US" dirty="0"/>
                        <a:t>3.98</a:t>
                      </a:r>
                    </a:p>
                  </a:txBody>
                  <a:tcPr anchor="ctr"/>
                </a:tc>
                <a:tc>
                  <a:txBody>
                    <a:bodyPr/>
                    <a:lstStyle/>
                    <a:p>
                      <a:pPr algn="ctr"/>
                      <a:r>
                        <a:rPr lang="en-US" dirty="0"/>
                        <a:t>5.49</a:t>
                      </a:r>
                    </a:p>
                  </a:txBody>
                  <a:tcPr anchor="ctr"/>
                </a:tc>
                <a:tc>
                  <a:txBody>
                    <a:bodyPr/>
                    <a:lstStyle/>
                    <a:p>
                      <a:pPr algn="ctr"/>
                      <a:r>
                        <a:rPr lang="en-US" dirty="0"/>
                        <a:t>5.74</a:t>
                      </a:r>
                    </a:p>
                  </a:txBody>
                  <a:tcPr anchor="ctr"/>
                </a:tc>
                <a:extLst>
                  <a:ext uri="{0D108BD9-81ED-4DB2-BD59-A6C34878D82A}">
                    <a16:rowId xmlns:a16="http://schemas.microsoft.com/office/drawing/2014/main" val="1253718118"/>
                  </a:ext>
                </a:extLst>
              </a:tr>
            </a:tbl>
          </a:graphicData>
        </a:graphic>
      </p:graphicFrame>
      <p:sp>
        <p:nvSpPr>
          <p:cNvPr id="7" name="TextBox 6">
            <a:extLst>
              <a:ext uri="{FF2B5EF4-FFF2-40B4-BE49-F238E27FC236}">
                <a16:creationId xmlns:a16="http://schemas.microsoft.com/office/drawing/2014/main" id="{DE5B0AA1-216F-A145-9717-D4E1118FB744}"/>
              </a:ext>
            </a:extLst>
          </p:cNvPr>
          <p:cNvSpPr txBox="1"/>
          <p:nvPr/>
        </p:nvSpPr>
        <p:spPr>
          <a:xfrm>
            <a:off x="810000" y="2265412"/>
            <a:ext cx="11064240" cy="830997"/>
          </a:xfrm>
          <a:prstGeom prst="rect">
            <a:avLst/>
          </a:prstGeom>
          <a:noFill/>
        </p:spPr>
        <p:txBody>
          <a:bodyPr wrap="square" rtlCol="0">
            <a:spAutoFit/>
          </a:bodyPr>
          <a:lstStyle/>
          <a:p>
            <a:r>
              <a:rPr lang="en-US" sz="1600"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graphicFrame>
        <p:nvGraphicFramePr>
          <p:cNvPr id="8" name="Table 7">
            <a:extLst>
              <a:ext uri="{FF2B5EF4-FFF2-40B4-BE49-F238E27FC236}">
                <a16:creationId xmlns:a16="http://schemas.microsoft.com/office/drawing/2014/main" id="{C88FBC92-9469-D74F-8ADB-9D0A78CFE584}"/>
              </a:ext>
            </a:extLst>
          </p:cNvPr>
          <p:cNvGraphicFramePr>
            <a:graphicFrameLocks noGrp="1"/>
          </p:cNvGraphicFramePr>
          <p:nvPr/>
        </p:nvGraphicFramePr>
        <p:xfrm>
          <a:off x="990599" y="5035438"/>
          <a:ext cx="102108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6616490"/>
                    </a:ext>
                  </a:extLst>
                </a:gridCol>
                <a:gridCol w="2032000">
                  <a:extLst>
                    <a:ext uri="{9D8B030D-6E8A-4147-A177-3AD203B41FA5}">
                      <a16:colId xmlns:a16="http://schemas.microsoft.com/office/drawing/2014/main" val="3867778030"/>
                    </a:ext>
                  </a:extLst>
                </a:gridCol>
                <a:gridCol w="2032000">
                  <a:extLst>
                    <a:ext uri="{9D8B030D-6E8A-4147-A177-3AD203B41FA5}">
                      <a16:colId xmlns:a16="http://schemas.microsoft.com/office/drawing/2014/main" val="2205400482"/>
                    </a:ext>
                  </a:extLst>
                </a:gridCol>
                <a:gridCol w="2032000">
                  <a:extLst>
                    <a:ext uri="{9D8B030D-6E8A-4147-A177-3AD203B41FA5}">
                      <a16:colId xmlns:a16="http://schemas.microsoft.com/office/drawing/2014/main" val="1571169960"/>
                    </a:ext>
                  </a:extLst>
                </a:gridCol>
              </a:tblGrid>
              <a:tr h="370840">
                <a:tc>
                  <a:txBody>
                    <a:bodyPr/>
                    <a:lstStyle/>
                    <a:p>
                      <a:r>
                        <a:rPr lang="en-US" dirty="0"/>
                        <a:t>Plant Type</a:t>
                      </a:r>
                    </a:p>
                  </a:txBody>
                  <a:tcPr anchor="ctr"/>
                </a:tc>
                <a:tc>
                  <a:txBody>
                    <a:bodyPr/>
                    <a:lstStyle/>
                    <a:p>
                      <a:r>
                        <a:rPr lang="en-US" dirty="0"/>
                        <a:t>Sweet Potato</a:t>
                      </a:r>
                    </a:p>
                  </a:txBody>
                  <a:tcPr anchor="ctr"/>
                </a:tc>
                <a:tc>
                  <a:txBody>
                    <a:bodyPr/>
                    <a:lstStyle/>
                    <a:p>
                      <a:r>
                        <a:rPr lang="en-US" dirty="0"/>
                        <a:t>Sugarcane</a:t>
                      </a:r>
                    </a:p>
                  </a:txBody>
                  <a:tcPr anchor="ctr"/>
                </a:tc>
                <a:tc>
                  <a:txBody>
                    <a:bodyPr/>
                    <a:lstStyle/>
                    <a:p>
                      <a:r>
                        <a:rPr lang="en-US" dirty="0"/>
                        <a:t>Asparagus</a:t>
                      </a:r>
                    </a:p>
                  </a:txBody>
                  <a:tcPr anchor="ctr"/>
                </a:tc>
                <a:extLst>
                  <a:ext uri="{0D108BD9-81ED-4DB2-BD59-A6C34878D82A}">
                    <a16:rowId xmlns:a16="http://schemas.microsoft.com/office/drawing/2014/main" val="3686887301"/>
                  </a:ext>
                </a:extLst>
              </a:tr>
              <a:tr h="370840">
                <a:tc>
                  <a:txBody>
                    <a:bodyPr/>
                    <a:lstStyle/>
                    <a:p>
                      <a:r>
                        <a:rPr lang="en-US" dirty="0"/>
                        <a:t>Growing Temperature Range (</a:t>
                      </a:r>
                      <a:r>
                        <a:rPr lang="en-US" baseline="30000" dirty="0"/>
                        <a:t>o</a:t>
                      </a:r>
                      <a:r>
                        <a:rPr lang="en-US" dirty="0"/>
                        <a:t> F)</a:t>
                      </a:r>
                    </a:p>
                  </a:txBody>
                  <a:tcPr anchor="ctr"/>
                </a:tc>
                <a:tc>
                  <a:txBody>
                    <a:bodyPr/>
                    <a:lstStyle/>
                    <a:p>
                      <a:pPr algn="ctr"/>
                      <a:r>
                        <a:rPr lang="en-US" dirty="0"/>
                        <a:t>75-95</a:t>
                      </a:r>
                    </a:p>
                  </a:txBody>
                  <a:tcPr anchor="ctr"/>
                </a:tc>
                <a:tc>
                  <a:txBody>
                    <a:bodyPr/>
                    <a:lstStyle/>
                    <a:p>
                      <a:pPr algn="ctr"/>
                      <a:r>
                        <a:rPr lang="en-US" dirty="0"/>
                        <a:t>85-95</a:t>
                      </a:r>
                    </a:p>
                  </a:txBody>
                  <a:tcPr anchor="ctr"/>
                </a:tc>
                <a:tc>
                  <a:txBody>
                    <a:bodyPr/>
                    <a:lstStyle/>
                    <a:p>
                      <a:pPr algn="ctr"/>
                      <a:r>
                        <a:rPr lang="en-US" dirty="0"/>
                        <a:t>70-80</a:t>
                      </a:r>
                    </a:p>
                  </a:txBody>
                  <a:tcPr anchor="ctr"/>
                </a:tc>
                <a:extLst>
                  <a:ext uri="{0D108BD9-81ED-4DB2-BD59-A6C34878D82A}">
                    <a16:rowId xmlns:a16="http://schemas.microsoft.com/office/drawing/2014/main" val="703967779"/>
                  </a:ext>
                </a:extLst>
              </a:tr>
              <a:tr h="370840">
                <a:tc>
                  <a:txBody>
                    <a:bodyPr/>
                    <a:lstStyle/>
                    <a:p>
                      <a:r>
                        <a:rPr lang="en-US" dirty="0"/>
                        <a:t>Monthly Precipitation needed (in)</a:t>
                      </a:r>
                    </a:p>
                  </a:txBody>
                  <a:tcPr anchor="ctr"/>
                </a:tc>
                <a:tc>
                  <a:txBody>
                    <a:bodyPr/>
                    <a:lstStyle/>
                    <a:p>
                      <a:pPr algn="ctr"/>
                      <a:r>
                        <a:rPr lang="en-US" dirty="0"/>
                        <a:t>3-4</a:t>
                      </a:r>
                    </a:p>
                  </a:txBody>
                  <a:tcPr anchor="ctr"/>
                </a:tc>
                <a:tc>
                  <a:txBody>
                    <a:bodyPr/>
                    <a:lstStyle/>
                    <a:p>
                      <a:pPr algn="ctr"/>
                      <a:r>
                        <a:rPr lang="en-US" dirty="0"/>
                        <a:t>7-9 </a:t>
                      </a:r>
                    </a:p>
                  </a:txBody>
                  <a:tcPr anchor="ctr"/>
                </a:tc>
                <a:tc>
                  <a:txBody>
                    <a:bodyPr/>
                    <a:lstStyle/>
                    <a:p>
                      <a:pPr algn="ctr"/>
                      <a:r>
                        <a:rPr lang="en-US" dirty="0"/>
                        <a:t>5-8</a:t>
                      </a:r>
                    </a:p>
                  </a:txBody>
                  <a:tcPr anchor="ctr"/>
                </a:tc>
                <a:extLst>
                  <a:ext uri="{0D108BD9-81ED-4DB2-BD59-A6C34878D82A}">
                    <a16:rowId xmlns:a16="http://schemas.microsoft.com/office/drawing/2014/main" val="1077569020"/>
                  </a:ext>
                </a:extLst>
              </a:tr>
              <a:tr h="370840">
                <a:tc>
                  <a:txBody>
                    <a:bodyPr/>
                    <a:lstStyle/>
                    <a:p>
                      <a:r>
                        <a:rPr lang="en-US" dirty="0"/>
                        <a:t>Number of months required</a:t>
                      </a:r>
                    </a:p>
                  </a:txBody>
                  <a:tcPr anchor="ctr"/>
                </a:tc>
                <a:tc>
                  <a:txBody>
                    <a:bodyPr/>
                    <a:lstStyle/>
                    <a:p>
                      <a:pPr algn="ctr"/>
                      <a:r>
                        <a:rPr lang="en-US" dirty="0"/>
                        <a:t>4</a:t>
                      </a:r>
                    </a:p>
                  </a:txBody>
                  <a:tcPr anchor="ctr"/>
                </a:tc>
                <a:tc>
                  <a:txBody>
                    <a:bodyPr/>
                    <a:lstStyle/>
                    <a:p>
                      <a:pPr algn="ctr"/>
                      <a:r>
                        <a:rPr lang="en-US" dirty="0"/>
                        <a:t>7-8</a:t>
                      </a:r>
                    </a:p>
                  </a:txBody>
                  <a:tcPr anchor="ctr"/>
                </a:tc>
                <a:tc>
                  <a:txBody>
                    <a:bodyPr/>
                    <a:lstStyle/>
                    <a:p>
                      <a:pPr algn="ctr"/>
                      <a:r>
                        <a:rPr lang="en-US" dirty="0"/>
                        <a:t>4</a:t>
                      </a:r>
                    </a:p>
                  </a:txBody>
                  <a:tcPr anchor="ctr"/>
                </a:tc>
                <a:extLst>
                  <a:ext uri="{0D108BD9-81ED-4DB2-BD59-A6C34878D82A}">
                    <a16:rowId xmlns:a16="http://schemas.microsoft.com/office/drawing/2014/main" val="625201597"/>
                  </a:ext>
                </a:extLst>
              </a:tr>
            </a:tbl>
          </a:graphicData>
        </a:graphic>
      </p:graphicFrame>
      <p:sp>
        <p:nvSpPr>
          <p:cNvPr id="6" name="Oval 5">
            <a:extLst>
              <a:ext uri="{FF2B5EF4-FFF2-40B4-BE49-F238E27FC236}">
                <a16:creationId xmlns:a16="http://schemas.microsoft.com/office/drawing/2014/main" id="{B1574DCB-D8C6-A742-8021-EFE4A7C72771}"/>
              </a:ext>
            </a:extLst>
          </p:cNvPr>
          <p:cNvSpPr/>
          <p:nvPr/>
        </p:nvSpPr>
        <p:spPr>
          <a:xfrm>
            <a:off x="5956297" y="6134582"/>
            <a:ext cx="385823"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498EC3-1BD4-6B4B-8E71-CBBC6D5A8B77}"/>
              </a:ext>
            </a:extLst>
          </p:cNvPr>
          <p:cNvSpPr/>
          <p:nvPr/>
        </p:nvSpPr>
        <p:spPr>
          <a:xfrm>
            <a:off x="5835568" y="5750366"/>
            <a:ext cx="520862"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D8E4E6-87C0-C349-89FE-FF9DBCE1C8A6}"/>
              </a:ext>
            </a:extLst>
          </p:cNvPr>
          <p:cNvSpPr/>
          <p:nvPr/>
        </p:nvSpPr>
        <p:spPr>
          <a:xfrm>
            <a:off x="6837902" y="4166886"/>
            <a:ext cx="2954280" cy="429485"/>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A3C2D7-E40A-DA42-999B-B6B1DAA397B8}"/>
              </a:ext>
            </a:extLst>
          </p:cNvPr>
          <p:cNvSpPr txBox="1"/>
          <p:nvPr/>
        </p:nvSpPr>
        <p:spPr>
          <a:xfrm>
            <a:off x="990600" y="4596371"/>
            <a:ext cx="10607234" cy="369332"/>
          </a:xfrm>
          <a:prstGeom prst="rect">
            <a:avLst/>
          </a:prstGeom>
          <a:noFill/>
        </p:spPr>
        <p:txBody>
          <a:bodyPr wrap="square" rtlCol="0">
            <a:spAutoFit/>
          </a:bodyPr>
          <a:lstStyle/>
          <a:p>
            <a:r>
              <a:rPr lang="en-US" dirty="0">
                <a:solidFill>
                  <a:srgbClr val="FF0000"/>
                </a:solidFill>
              </a:rPr>
              <a:t>Not exactly right, but it is pretty close. </a:t>
            </a:r>
            <a:r>
              <a:rPr lang="en-US" dirty="0">
                <a:solidFill>
                  <a:schemeClr val="bg1"/>
                </a:solidFill>
              </a:rPr>
              <a:t>The sweet potatoes are the best choice for the farmer.</a:t>
            </a:r>
          </a:p>
        </p:txBody>
      </p:sp>
    </p:spTree>
    <p:extLst>
      <p:ext uri="{BB962C8B-B14F-4D97-AF65-F5344CB8AC3E}">
        <p14:creationId xmlns:p14="http://schemas.microsoft.com/office/powerpoint/2010/main" val="73852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0CAC-5B2B-7046-A6E2-DBE5D0D55EB7}"/>
              </a:ext>
            </a:extLst>
          </p:cNvPr>
          <p:cNvSpPr>
            <a:spLocks noGrp="1"/>
          </p:cNvSpPr>
          <p:nvPr>
            <p:ph type="title"/>
          </p:nvPr>
        </p:nvSpPr>
        <p:spPr/>
        <p:txBody>
          <a:bodyPr/>
          <a:lstStyle/>
          <a:p>
            <a:r>
              <a:rPr lang="en-US" dirty="0"/>
              <a:t>Exit Ticket </a:t>
            </a:r>
          </a:p>
        </p:txBody>
      </p:sp>
      <p:sp>
        <p:nvSpPr>
          <p:cNvPr id="3" name="Content Placeholder 2">
            <a:extLst>
              <a:ext uri="{FF2B5EF4-FFF2-40B4-BE49-F238E27FC236}">
                <a16:creationId xmlns:a16="http://schemas.microsoft.com/office/drawing/2014/main" id="{7B411648-D84B-EB42-9C62-3E7D05F7CA18}"/>
              </a:ext>
            </a:extLst>
          </p:cNvPr>
          <p:cNvSpPr>
            <a:spLocks noGrp="1"/>
          </p:cNvSpPr>
          <p:nvPr>
            <p:ph idx="1"/>
          </p:nvPr>
        </p:nvSpPr>
        <p:spPr>
          <a:xfrm>
            <a:off x="818712" y="2222287"/>
            <a:ext cx="10554574" cy="1713105"/>
          </a:xfrm>
        </p:spPr>
        <p:txBody>
          <a:bodyPr/>
          <a:lstStyle/>
          <a:p>
            <a:pPr marL="0" indent="0">
              <a:buNone/>
            </a:pPr>
            <a:r>
              <a:rPr lang="en-US" dirty="0"/>
              <a:t>The following passage and questions will ask you to analyze weather data in order to determine the weather patterns. Post your answers on the science Padlet under your column. </a:t>
            </a:r>
          </a:p>
        </p:txBody>
      </p:sp>
    </p:spTree>
    <p:extLst>
      <p:ext uri="{BB962C8B-B14F-4D97-AF65-F5344CB8AC3E}">
        <p14:creationId xmlns:p14="http://schemas.microsoft.com/office/powerpoint/2010/main" val="64351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1B1C30-A7B4-9447-912F-4BD1B05A65ED}"/>
              </a:ext>
            </a:extLst>
          </p:cNvPr>
          <p:cNvPicPr>
            <a:picLocks noChangeAspect="1"/>
          </p:cNvPicPr>
          <p:nvPr/>
        </p:nvPicPr>
        <p:blipFill>
          <a:blip r:embed="rId2"/>
          <a:stretch>
            <a:fillRect/>
          </a:stretch>
        </p:blipFill>
        <p:spPr>
          <a:xfrm>
            <a:off x="2325614" y="0"/>
            <a:ext cx="7540771" cy="6858000"/>
          </a:xfrm>
          <a:prstGeom prst="rect">
            <a:avLst/>
          </a:prstGeom>
        </p:spPr>
      </p:pic>
    </p:spTree>
    <p:extLst>
      <p:ext uri="{BB962C8B-B14F-4D97-AF65-F5344CB8AC3E}">
        <p14:creationId xmlns:p14="http://schemas.microsoft.com/office/powerpoint/2010/main" val="156661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10614-C85D-C24C-AE2D-CA358C939B0D}"/>
              </a:ext>
            </a:extLst>
          </p:cNvPr>
          <p:cNvPicPr>
            <a:picLocks noChangeAspect="1"/>
          </p:cNvPicPr>
          <p:nvPr/>
        </p:nvPicPr>
        <p:blipFill>
          <a:blip r:embed="rId2"/>
          <a:stretch>
            <a:fillRect/>
          </a:stretch>
        </p:blipFill>
        <p:spPr>
          <a:xfrm>
            <a:off x="2984500" y="0"/>
            <a:ext cx="6340415" cy="6858000"/>
          </a:xfrm>
          <a:prstGeom prst="rect">
            <a:avLst/>
          </a:prstGeom>
        </p:spPr>
      </p:pic>
    </p:spTree>
    <p:extLst>
      <p:ext uri="{BB962C8B-B14F-4D97-AF65-F5344CB8AC3E}">
        <p14:creationId xmlns:p14="http://schemas.microsoft.com/office/powerpoint/2010/main" val="341951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85B99-3F4F-F945-BA5B-6AF2E47DC0EA}"/>
              </a:ext>
            </a:extLst>
          </p:cNvPr>
          <p:cNvPicPr>
            <a:picLocks noChangeAspect="1"/>
          </p:cNvPicPr>
          <p:nvPr/>
        </p:nvPicPr>
        <p:blipFill rotWithShape="1">
          <a:blip r:embed="rId2"/>
          <a:srcRect l="951" r="-1"/>
          <a:stretch/>
        </p:blipFill>
        <p:spPr>
          <a:xfrm>
            <a:off x="2534856" y="91440"/>
            <a:ext cx="7525844" cy="6675120"/>
          </a:xfrm>
          <a:prstGeom prst="rect">
            <a:avLst/>
          </a:prstGeom>
        </p:spPr>
      </p:pic>
      <p:sp>
        <p:nvSpPr>
          <p:cNvPr id="4" name="TextBox 3">
            <a:extLst>
              <a:ext uri="{FF2B5EF4-FFF2-40B4-BE49-F238E27FC236}">
                <a16:creationId xmlns:a16="http://schemas.microsoft.com/office/drawing/2014/main" id="{0A7AE617-B3BE-2949-A86B-4B85C6E78847}"/>
              </a:ext>
            </a:extLst>
          </p:cNvPr>
          <p:cNvSpPr txBox="1"/>
          <p:nvPr/>
        </p:nvSpPr>
        <p:spPr>
          <a:xfrm>
            <a:off x="2179014" y="185195"/>
            <a:ext cx="567158" cy="369332"/>
          </a:xfrm>
          <a:prstGeom prst="rect">
            <a:avLst/>
          </a:prstGeom>
          <a:noFill/>
        </p:spPr>
        <p:txBody>
          <a:bodyPr wrap="square" rtlCol="0">
            <a:spAutoFit/>
          </a:bodyPr>
          <a:lstStyle/>
          <a:p>
            <a:r>
              <a:rPr lang="en-US" dirty="0"/>
              <a:t>  </a:t>
            </a:r>
            <a:r>
              <a:rPr lang="en-US" b="1" dirty="0"/>
              <a:t>1.</a:t>
            </a:r>
          </a:p>
        </p:txBody>
      </p:sp>
      <p:sp>
        <p:nvSpPr>
          <p:cNvPr id="5" name="TextBox 4">
            <a:extLst>
              <a:ext uri="{FF2B5EF4-FFF2-40B4-BE49-F238E27FC236}">
                <a16:creationId xmlns:a16="http://schemas.microsoft.com/office/drawing/2014/main" id="{C2546790-FD21-7949-AE32-2E4267C1C1DE}"/>
              </a:ext>
            </a:extLst>
          </p:cNvPr>
          <p:cNvSpPr txBox="1"/>
          <p:nvPr/>
        </p:nvSpPr>
        <p:spPr>
          <a:xfrm>
            <a:off x="2179014" y="3624803"/>
            <a:ext cx="567158" cy="369332"/>
          </a:xfrm>
          <a:prstGeom prst="rect">
            <a:avLst/>
          </a:prstGeom>
          <a:noFill/>
        </p:spPr>
        <p:txBody>
          <a:bodyPr wrap="square" rtlCol="0">
            <a:spAutoFit/>
          </a:bodyPr>
          <a:lstStyle/>
          <a:p>
            <a:r>
              <a:rPr lang="en-US" dirty="0"/>
              <a:t>  </a:t>
            </a:r>
            <a:r>
              <a:rPr lang="en-US" b="1" dirty="0"/>
              <a:t>2.</a:t>
            </a:r>
          </a:p>
        </p:txBody>
      </p:sp>
    </p:spTree>
    <p:extLst>
      <p:ext uri="{BB962C8B-B14F-4D97-AF65-F5344CB8AC3E}">
        <p14:creationId xmlns:p14="http://schemas.microsoft.com/office/powerpoint/2010/main" val="216660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28C7-DBE5-B047-A35D-4B58D6F67591}"/>
              </a:ext>
            </a:extLst>
          </p:cNvPr>
          <p:cNvSpPr>
            <a:spLocks noGrp="1"/>
          </p:cNvSpPr>
          <p:nvPr>
            <p:ph type="title"/>
          </p:nvPr>
        </p:nvSpPr>
        <p:spPr/>
        <p:txBody>
          <a:bodyPr/>
          <a:lstStyle/>
          <a:p>
            <a:r>
              <a:rPr lang="en-US" dirty="0"/>
              <a:t>Climate vs. Weather </a:t>
            </a:r>
          </a:p>
        </p:txBody>
      </p:sp>
      <p:sp>
        <p:nvSpPr>
          <p:cNvPr id="3" name="Content Placeholder 2">
            <a:extLst>
              <a:ext uri="{FF2B5EF4-FFF2-40B4-BE49-F238E27FC236}">
                <a16:creationId xmlns:a16="http://schemas.microsoft.com/office/drawing/2014/main" id="{803BEF48-4ACC-B944-98FE-68C28D37DC0D}"/>
              </a:ext>
            </a:extLst>
          </p:cNvPr>
          <p:cNvSpPr>
            <a:spLocks noGrp="1"/>
          </p:cNvSpPr>
          <p:nvPr>
            <p:ph idx="1"/>
          </p:nvPr>
        </p:nvSpPr>
        <p:spPr/>
        <p:txBody>
          <a:bodyPr/>
          <a:lstStyle/>
          <a:p>
            <a:r>
              <a:rPr lang="en-US" dirty="0"/>
              <a:t>Weather and climate are related, but different. Both describe the temperature and precipitation experienced in an area, as well as other factors, such as wind and humidity.</a:t>
            </a:r>
          </a:p>
          <a:p>
            <a:r>
              <a:rPr lang="en-US" dirty="0"/>
              <a:t>Weather is less consistent; it is the short-term state of the atmosphere. Weather has significant range, with high and low temperatures within a season that have little effect on the average temperature of the season.</a:t>
            </a:r>
          </a:p>
          <a:p>
            <a:r>
              <a:rPr lang="en-US" dirty="0"/>
              <a:t>Climate is more consistent; it is the weather conditions in an area over a long period of time. Despite weather fluctuations from day to day, from year to year a location has very similar climate. Climate is based more on patterns than weather. </a:t>
            </a:r>
          </a:p>
        </p:txBody>
      </p:sp>
    </p:spTree>
    <p:extLst>
      <p:ext uri="{BB962C8B-B14F-4D97-AF65-F5344CB8AC3E}">
        <p14:creationId xmlns:p14="http://schemas.microsoft.com/office/powerpoint/2010/main" val="380741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B1C0-1870-7941-A5F5-2C8265A8B693}"/>
              </a:ext>
            </a:extLst>
          </p:cNvPr>
          <p:cNvSpPr>
            <a:spLocks noGrp="1"/>
          </p:cNvSpPr>
          <p:nvPr>
            <p:ph type="title"/>
          </p:nvPr>
        </p:nvSpPr>
        <p:spPr/>
        <p:txBody>
          <a:bodyPr/>
          <a:lstStyle/>
          <a:p>
            <a:r>
              <a:rPr lang="en-US" dirty="0"/>
              <a:t>Probable Local Weather </a:t>
            </a:r>
            <a:r>
              <a:rPr lang="en-US" dirty="0">
                <a:solidFill>
                  <a:srgbClr val="FF0000"/>
                </a:solidFill>
              </a:rPr>
              <a:t>Patterns</a:t>
            </a:r>
          </a:p>
        </p:txBody>
      </p:sp>
      <p:sp>
        <p:nvSpPr>
          <p:cNvPr id="3" name="Content Placeholder 2">
            <a:extLst>
              <a:ext uri="{FF2B5EF4-FFF2-40B4-BE49-F238E27FC236}">
                <a16:creationId xmlns:a16="http://schemas.microsoft.com/office/drawing/2014/main" id="{715530D6-EBE0-6947-B0CB-CB08877C6E95}"/>
              </a:ext>
            </a:extLst>
          </p:cNvPr>
          <p:cNvSpPr>
            <a:spLocks noGrp="1"/>
          </p:cNvSpPr>
          <p:nvPr>
            <p:ph idx="1"/>
          </p:nvPr>
        </p:nvSpPr>
        <p:spPr/>
        <p:txBody>
          <a:bodyPr/>
          <a:lstStyle/>
          <a:p>
            <a:r>
              <a:rPr lang="en-US" dirty="0">
                <a:solidFill>
                  <a:srgbClr val="FF0000"/>
                </a:solidFill>
              </a:rPr>
              <a:t>Data is used</a:t>
            </a:r>
            <a:r>
              <a:rPr lang="en-US" dirty="0"/>
              <a:t> to determine the climate of an area, as well as to make weather predictions.</a:t>
            </a:r>
          </a:p>
          <a:p>
            <a:r>
              <a:rPr lang="en-US" dirty="0"/>
              <a:t>For the climate of an area, data for years are averaged, such as average monthly precipitation for an area. Although some years might be drier or wetter than usual, we expect that it will be similar to this average amount. Climate can be thought of as a description of average weather history for the area.</a:t>
            </a:r>
          </a:p>
          <a:p>
            <a:r>
              <a:rPr lang="en-US" dirty="0"/>
              <a:t>For the weather of an area, only recent measurements are helpful. What happened last year at this time may be quite different than what is happening this year. Predicting weather is more complex, and requires many pieces of information, not simply the temperatures or rainfall amounts for the past 3 days. </a:t>
            </a:r>
          </a:p>
        </p:txBody>
      </p:sp>
    </p:spTree>
    <p:extLst>
      <p:ext uri="{BB962C8B-B14F-4D97-AF65-F5344CB8AC3E}">
        <p14:creationId xmlns:p14="http://schemas.microsoft.com/office/powerpoint/2010/main" val="276872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D8BE-4CA1-0748-AD57-B2A201ADEF92}"/>
              </a:ext>
            </a:extLst>
          </p:cNvPr>
          <p:cNvSpPr>
            <a:spLocks noGrp="1"/>
          </p:cNvSpPr>
          <p:nvPr>
            <p:ph type="title"/>
          </p:nvPr>
        </p:nvSpPr>
        <p:spPr/>
        <p:txBody>
          <a:bodyPr/>
          <a:lstStyle/>
          <a:p>
            <a:r>
              <a:rPr lang="en-US" dirty="0"/>
              <a:t>Probable Local Weather </a:t>
            </a:r>
            <a:r>
              <a:rPr lang="en-US" dirty="0">
                <a:solidFill>
                  <a:srgbClr val="FF0000"/>
                </a:solidFill>
              </a:rPr>
              <a:t>Patterns</a:t>
            </a:r>
          </a:p>
        </p:txBody>
      </p:sp>
      <p:sp>
        <p:nvSpPr>
          <p:cNvPr id="3" name="Content Placeholder 2">
            <a:extLst>
              <a:ext uri="{FF2B5EF4-FFF2-40B4-BE49-F238E27FC236}">
                <a16:creationId xmlns:a16="http://schemas.microsoft.com/office/drawing/2014/main" id="{46463007-A2AE-DA42-90AC-DAD9F54262E0}"/>
              </a:ext>
            </a:extLst>
          </p:cNvPr>
          <p:cNvSpPr>
            <a:spLocks noGrp="1"/>
          </p:cNvSpPr>
          <p:nvPr>
            <p:ph idx="1"/>
          </p:nvPr>
        </p:nvSpPr>
        <p:spPr>
          <a:xfrm>
            <a:off x="486583" y="2329353"/>
            <a:ext cx="10554574" cy="1099647"/>
          </a:xfrm>
        </p:spPr>
        <p:txBody>
          <a:bodyPr/>
          <a:lstStyle/>
          <a:p>
            <a:pPr marL="0" indent="0">
              <a:buNone/>
            </a:pPr>
            <a:r>
              <a:rPr lang="en-US" dirty="0"/>
              <a:t>The climate of Memphis is described by several factors, such as average high and low temperatures. This is shown in the following graph.</a:t>
            </a:r>
          </a:p>
          <a:p>
            <a:pPr marL="0" indent="0">
              <a:buNone/>
            </a:pPr>
            <a:r>
              <a:rPr lang="en-US" dirty="0"/>
              <a:t> </a:t>
            </a:r>
          </a:p>
        </p:txBody>
      </p:sp>
      <p:pic>
        <p:nvPicPr>
          <p:cNvPr id="1028" name="Picture 4" descr="Average temperature - Memphis, TN">
            <a:extLst>
              <a:ext uri="{FF2B5EF4-FFF2-40B4-BE49-F238E27FC236}">
                <a16:creationId xmlns:a16="http://schemas.microsoft.com/office/drawing/2014/main" id="{DB0A327D-BBA4-ED4E-97F7-DF04E49A7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5" y="2834640"/>
            <a:ext cx="5747655" cy="4023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53DC52-C0C8-B144-BEAD-41FD7350D11F}"/>
              </a:ext>
            </a:extLst>
          </p:cNvPr>
          <p:cNvSpPr txBox="1"/>
          <p:nvPr/>
        </p:nvSpPr>
        <p:spPr>
          <a:xfrm>
            <a:off x="590309" y="3429000"/>
            <a:ext cx="5157347" cy="2031325"/>
          </a:xfrm>
          <a:prstGeom prst="rect">
            <a:avLst/>
          </a:prstGeom>
          <a:noFill/>
        </p:spPr>
        <p:txBody>
          <a:bodyPr wrap="square" rtlCol="0">
            <a:spAutoFit/>
          </a:bodyPr>
          <a:lstStyle/>
          <a:p>
            <a:r>
              <a:rPr lang="en-US" dirty="0"/>
              <a:t>Based on this graph, what would you expect the high temperature to be in June?</a:t>
            </a:r>
          </a:p>
          <a:p>
            <a:endParaRPr lang="en-US" dirty="0"/>
          </a:p>
          <a:p>
            <a:endParaRPr lang="en-US" dirty="0"/>
          </a:p>
          <a:p>
            <a:r>
              <a:rPr lang="en-US" dirty="0"/>
              <a:t>Based on the climate data, you could predict that the high temperature would most likely be between 85-92</a:t>
            </a:r>
            <a:r>
              <a:rPr lang="en-US" baseline="30000" dirty="0"/>
              <a:t>o</a:t>
            </a:r>
            <a:r>
              <a:rPr lang="en-US" dirty="0"/>
              <a:t>F. </a:t>
            </a:r>
          </a:p>
        </p:txBody>
      </p:sp>
      <p:cxnSp>
        <p:nvCxnSpPr>
          <p:cNvPr id="6" name="Straight Connector 5">
            <a:extLst>
              <a:ext uri="{FF2B5EF4-FFF2-40B4-BE49-F238E27FC236}">
                <a16:creationId xmlns:a16="http://schemas.microsoft.com/office/drawing/2014/main" id="{A4EBBD43-C1DB-FC42-AEE7-2323DDD3E70E}"/>
              </a:ext>
            </a:extLst>
          </p:cNvPr>
          <p:cNvCxnSpPr>
            <a:cxnSpLocks/>
          </p:cNvCxnSpPr>
          <p:nvPr/>
        </p:nvCxnSpPr>
        <p:spPr>
          <a:xfrm>
            <a:off x="9220619" y="3715474"/>
            <a:ext cx="0" cy="2789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1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32CA-CC46-1F4D-A875-35CDD36E88F7}"/>
              </a:ext>
            </a:extLst>
          </p:cNvPr>
          <p:cNvSpPr>
            <a:spLocks noGrp="1"/>
          </p:cNvSpPr>
          <p:nvPr>
            <p:ph type="title"/>
          </p:nvPr>
        </p:nvSpPr>
        <p:spPr/>
        <p:txBody>
          <a:bodyPr/>
          <a:lstStyle/>
          <a:p>
            <a:r>
              <a:rPr lang="en-US" dirty="0"/>
              <a:t>Probable Local Weather </a:t>
            </a:r>
            <a:r>
              <a:rPr lang="en-US" dirty="0">
                <a:solidFill>
                  <a:srgbClr val="FF0000"/>
                </a:solidFill>
              </a:rPr>
              <a:t>Patterns</a:t>
            </a:r>
          </a:p>
        </p:txBody>
      </p:sp>
      <p:sp>
        <p:nvSpPr>
          <p:cNvPr id="3" name="Content Placeholder 2">
            <a:extLst>
              <a:ext uri="{FF2B5EF4-FFF2-40B4-BE49-F238E27FC236}">
                <a16:creationId xmlns:a16="http://schemas.microsoft.com/office/drawing/2014/main" id="{BBDE9A55-7175-4A49-8B59-7E05A1A7F56E}"/>
              </a:ext>
            </a:extLst>
          </p:cNvPr>
          <p:cNvSpPr>
            <a:spLocks noGrp="1"/>
          </p:cNvSpPr>
          <p:nvPr>
            <p:ph idx="1"/>
          </p:nvPr>
        </p:nvSpPr>
        <p:spPr/>
        <p:txBody>
          <a:bodyPr/>
          <a:lstStyle/>
          <a:p>
            <a:r>
              <a:rPr lang="en-US" dirty="0"/>
              <a:t>In contrast, the weather in Memphis cannot be predicted from the graph of average high temperatures. It might not even be helpful to know the high temperature for the last 3 days, because a cold or warm front could move into the area. </a:t>
            </a:r>
          </a:p>
          <a:p>
            <a:r>
              <a:rPr lang="en-US" dirty="0"/>
              <a:t>Weather has different types of patterns than climate. These include how a cold front affects an area, how a warm front affects an area, and how high and low pressure systems affect an area.</a:t>
            </a:r>
          </a:p>
        </p:txBody>
      </p:sp>
    </p:spTree>
    <p:extLst>
      <p:ext uri="{BB962C8B-B14F-4D97-AF65-F5344CB8AC3E}">
        <p14:creationId xmlns:p14="http://schemas.microsoft.com/office/powerpoint/2010/main" val="37428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45351-91ED-9F41-BD10-D6FC6B546A20}"/>
              </a:ext>
            </a:extLst>
          </p:cNvPr>
          <p:cNvPicPr>
            <a:picLocks noChangeAspect="1"/>
          </p:cNvPicPr>
          <p:nvPr/>
        </p:nvPicPr>
        <p:blipFill rotWithShape="1">
          <a:blip r:embed="rId2"/>
          <a:srcRect l="2604" t="2568" r="1697"/>
          <a:stretch/>
        </p:blipFill>
        <p:spPr>
          <a:xfrm>
            <a:off x="4699119" y="1005840"/>
            <a:ext cx="7492881" cy="5852160"/>
          </a:xfrm>
          <a:prstGeom prst="rect">
            <a:avLst/>
          </a:prstGeom>
        </p:spPr>
      </p:pic>
      <p:sp>
        <p:nvSpPr>
          <p:cNvPr id="3" name="Title 1">
            <a:extLst>
              <a:ext uri="{FF2B5EF4-FFF2-40B4-BE49-F238E27FC236}">
                <a16:creationId xmlns:a16="http://schemas.microsoft.com/office/drawing/2014/main" id="{4B30E2FF-B63D-064C-ACF2-AB0F559FE431}"/>
              </a:ext>
            </a:extLst>
          </p:cNvPr>
          <p:cNvSpPr txBox="1">
            <a:spLocks/>
          </p:cNvSpPr>
          <p:nvPr/>
        </p:nvSpPr>
        <p:spPr>
          <a:xfrm>
            <a:off x="671104" y="88372"/>
            <a:ext cx="10571998"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rPr>
              <a:t>Analyzing and Interpreting Weather Data</a:t>
            </a:r>
          </a:p>
        </p:txBody>
      </p:sp>
      <p:sp>
        <p:nvSpPr>
          <p:cNvPr id="4" name="TextBox 3">
            <a:extLst>
              <a:ext uri="{FF2B5EF4-FFF2-40B4-BE49-F238E27FC236}">
                <a16:creationId xmlns:a16="http://schemas.microsoft.com/office/drawing/2014/main" id="{BC43BAF1-105D-0D44-B650-1674DFE590A9}"/>
              </a:ext>
            </a:extLst>
          </p:cNvPr>
          <p:cNvSpPr txBox="1"/>
          <p:nvPr/>
        </p:nvSpPr>
        <p:spPr>
          <a:xfrm>
            <a:off x="393539" y="1157468"/>
            <a:ext cx="3657600" cy="3139321"/>
          </a:xfrm>
          <a:prstGeom prst="rect">
            <a:avLst/>
          </a:prstGeom>
          <a:noFill/>
        </p:spPr>
        <p:txBody>
          <a:bodyPr wrap="square" rtlCol="0">
            <a:spAutoFit/>
          </a:bodyPr>
          <a:lstStyle/>
          <a:p>
            <a:r>
              <a:rPr lang="en-US" dirty="0"/>
              <a:t>By looking at patterns in weather data, we can notice if weather patterns are changing, as in climate change.</a:t>
            </a:r>
          </a:p>
          <a:p>
            <a:endParaRPr lang="en-US" dirty="0"/>
          </a:p>
          <a:p>
            <a:r>
              <a:rPr lang="en-US" dirty="0"/>
              <a:t>By comparing the average surface temperature of Earth from 1850-2018, </a:t>
            </a:r>
            <a:r>
              <a:rPr lang="en-US" dirty="0">
                <a:solidFill>
                  <a:srgbClr val="FF0000"/>
                </a:solidFill>
              </a:rPr>
              <a:t>it is clear that the surface temperature has increased.</a:t>
            </a:r>
          </a:p>
        </p:txBody>
      </p:sp>
    </p:spTree>
    <p:extLst>
      <p:ext uri="{BB962C8B-B14F-4D97-AF65-F5344CB8AC3E}">
        <p14:creationId xmlns:p14="http://schemas.microsoft.com/office/powerpoint/2010/main" val="249584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2758-1616-EE49-8F62-2A9C3240280A}"/>
              </a:ext>
            </a:extLst>
          </p:cNvPr>
          <p:cNvSpPr>
            <a:spLocks noGrp="1"/>
          </p:cNvSpPr>
          <p:nvPr>
            <p:ph type="title"/>
          </p:nvPr>
        </p:nvSpPr>
        <p:spPr/>
        <p:txBody>
          <a:bodyPr/>
          <a:lstStyle/>
          <a:p>
            <a:r>
              <a:rPr lang="en-US" dirty="0"/>
              <a:t>Analyzing and Interpreting Weather Data</a:t>
            </a:r>
          </a:p>
        </p:txBody>
      </p:sp>
      <p:sp>
        <p:nvSpPr>
          <p:cNvPr id="3" name="Content Placeholder 2">
            <a:extLst>
              <a:ext uri="{FF2B5EF4-FFF2-40B4-BE49-F238E27FC236}">
                <a16:creationId xmlns:a16="http://schemas.microsoft.com/office/drawing/2014/main" id="{4FB65AE1-BE09-4D4A-8C15-9A06E54D67B2}"/>
              </a:ext>
            </a:extLst>
          </p:cNvPr>
          <p:cNvSpPr>
            <a:spLocks noGrp="1"/>
          </p:cNvSpPr>
          <p:nvPr>
            <p:ph idx="1"/>
          </p:nvPr>
        </p:nvSpPr>
        <p:spPr>
          <a:xfrm>
            <a:off x="818712" y="2222288"/>
            <a:ext cx="10554574" cy="3287262"/>
          </a:xfrm>
        </p:spPr>
        <p:txBody>
          <a:bodyPr/>
          <a:lstStyle/>
          <a:p>
            <a:pPr marL="0" indent="0">
              <a:buNone/>
            </a:pPr>
            <a:r>
              <a:rPr lang="en-US" dirty="0"/>
              <a:t>Now we will </a:t>
            </a:r>
            <a:r>
              <a:rPr lang="en-US" dirty="0">
                <a:solidFill>
                  <a:srgbClr val="FF0000"/>
                </a:solidFill>
              </a:rPr>
              <a:t>analyze</a:t>
            </a:r>
            <a:r>
              <a:rPr lang="en-US" dirty="0"/>
              <a:t> some </a:t>
            </a:r>
            <a:r>
              <a:rPr lang="en-US" dirty="0">
                <a:solidFill>
                  <a:srgbClr val="FF0000"/>
                </a:solidFill>
              </a:rPr>
              <a:t>real climate data</a:t>
            </a:r>
            <a:r>
              <a:rPr lang="en-US" dirty="0"/>
              <a:t> for Memphis in order to identify the </a:t>
            </a:r>
            <a:r>
              <a:rPr lang="en-US" dirty="0">
                <a:solidFill>
                  <a:srgbClr val="FF0000"/>
                </a:solidFill>
              </a:rPr>
              <a:t>probable weather patterns. </a:t>
            </a:r>
            <a:r>
              <a:rPr lang="en-US" dirty="0">
                <a:solidFill>
                  <a:schemeClr val="bg1"/>
                </a:solidFill>
              </a:rPr>
              <a:t>The following describes our purpose.</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spTree>
    <p:extLst>
      <p:ext uri="{BB962C8B-B14F-4D97-AF65-F5344CB8AC3E}">
        <p14:creationId xmlns:p14="http://schemas.microsoft.com/office/powerpoint/2010/main" val="20240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61F-45F0-1E47-B7AE-0F80640B2174}"/>
              </a:ext>
            </a:extLst>
          </p:cNvPr>
          <p:cNvSpPr>
            <a:spLocks noGrp="1"/>
          </p:cNvSpPr>
          <p:nvPr>
            <p:ph type="title"/>
          </p:nvPr>
        </p:nvSpPr>
        <p:spPr/>
        <p:txBody>
          <a:bodyPr/>
          <a:lstStyle/>
          <a:p>
            <a:r>
              <a:rPr lang="en-US" dirty="0"/>
              <a:t>Analyzing and Interpreting Weather Data  </a:t>
            </a:r>
          </a:p>
        </p:txBody>
      </p:sp>
      <p:graphicFrame>
        <p:nvGraphicFramePr>
          <p:cNvPr id="4" name="Content Placeholder 3">
            <a:extLst>
              <a:ext uri="{FF2B5EF4-FFF2-40B4-BE49-F238E27FC236}">
                <a16:creationId xmlns:a16="http://schemas.microsoft.com/office/drawing/2014/main" id="{02F91630-E72F-8E4A-9F86-6233CEAAA293}"/>
              </a:ext>
            </a:extLst>
          </p:cNvPr>
          <p:cNvGraphicFramePr>
            <a:graphicFrameLocks noGrp="1"/>
          </p:cNvGraphicFramePr>
          <p:nvPr>
            <p:ph idx="1"/>
            <p:extLst>
              <p:ext uri="{D42A27DB-BD31-4B8C-83A1-F6EECF244321}">
                <p14:modId xmlns:p14="http://schemas.microsoft.com/office/powerpoint/2010/main" val="2597102427"/>
              </p:ext>
            </p:extLst>
          </p:nvPr>
        </p:nvGraphicFramePr>
        <p:xfrm>
          <a:off x="810000" y="3429000"/>
          <a:ext cx="11064240" cy="1112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66614908"/>
                    </a:ext>
                  </a:extLst>
                </a:gridCol>
                <a:gridCol w="731520">
                  <a:extLst>
                    <a:ext uri="{9D8B030D-6E8A-4147-A177-3AD203B41FA5}">
                      <a16:colId xmlns:a16="http://schemas.microsoft.com/office/drawing/2014/main" val="2747411757"/>
                    </a:ext>
                  </a:extLst>
                </a:gridCol>
                <a:gridCol w="731520">
                  <a:extLst>
                    <a:ext uri="{9D8B030D-6E8A-4147-A177-3AD203B41FA5}">
                      <a16:colId xmlns:a16="http://schemas.microsoft.com/office/drawing/2014/main" val="1533784450"/>
                    </a:ext>
                  </a:extLst>
                </a:gridCol>
                <a:gridCol w="731520">
                  <a:extLst>
                    <a:ext uri="{9D8B030D-6E8A-4147-A177-3AD203B41FA5}">
                      <a16:colId xmlns:a16="http://schemas.microsoft.com/office/drawing/2014/main" val="3358622241"/>
                    </a:ext>
                  </a:extLst>
                </a:gridCol>
                <a:gridCol w="731520">
                  <a:extLst>
                    <a:ext uri="{9D8B030D-6E8A-4147-A177-3AD203B41FA5}">
                      <a16:colId xmlns:a16="http://schemas.microsoft.com/office/drawing/2014/main" val="3949955671"/>
                    </a:ext>
                  </a:extLst>
                </a:gridCol>
                <a:gridCol w="731520">
                  <a:extLst>
                    <a:ext uri="{9D8B030D-6E8A-4147-A177-3AD203B41FA5}">
                      <a16:colId xmlns:a16="http://schemas.microsoft.com/office/drawing/2014/main" val="597708768"/>
                    </a:ext>
                  </a:extLst>
                </a:gridCol>
                <a:gridCol w="731520">
                  <a:extLst>
                    <a:ext uri="{9D8B030D-6E8A-4147-A177-3AD203B41FA5}">
                      <a16:colId xmlns:a16="http://schemas.microsoft.com/office/drawing/2014/main" val="4102172939"/>
                    </a:ext>
                  </a:extLst>
                </a:gridCol>
                <a:gridCol w="731520">
                  <a:extLst>
                    <a:ext uri="{9D8B030D-6E8A-4147-A177-3AD203B41FA5}">
                      <a16:colId xmlns:a16="http://schemas.microsoft.com/office/drawing/2014/main" val="2147820026"/>
                    </a:ext>
                  </a:extLst>
                </a:gridCol>
                <a:gridCol w="731520">
                  <a:extLst>
                    <a:ext uri="{9D8B030D-6E8A-4147-A177-3AD203B41FA5}">
                      <a16:colId xmlns:a16="http://schemas.microsoft.com/office/drawing/2014/main" val="2530150625"/>
                    </a:ext>
                  </a:extLst>
                </a:gridCol>
                <a:gridCol w="731520">
                  <a:extLst>
                    <a:ext uri="{9D8B030D-6E8A-4147-A177-3AD203B41FA5}">
                      <a16:colId xmlns:a16="http://schemas.microsoft.com/office/drawing/2014/main" val="1435155727"/>
                    </a:ext>
                  </a:extLst>
                </a:gridCol>
                <a:gridCol w="731520">
                  <a:extLst>
                    <a:ext uri="{9D8B030D-6E8A-4147-A177-3AD203B41FA5}">
                      <a16:colId xmlns:a16="http://schemas.microsoft.com/office/drawing/2014/main" val="4204938798"/>
                    </a:ext>
                  </a:extLst>
                </a:gridCol>
                <a:gridCol w="731520">
                  <a:extLst>
                    <a:ext uri="{9D8B030D-6E8A-4147-A177-3AD203B41FA5}">
                      <a16:colId xmlns:a16="http://schemas.microsoft.com/office/drawing/2014/main" val="3627413695"/>
                    </a:ext>
                  </a:extLst>
                </a:gridCol>
                <a:gridCol w="731520">
                  <a:extLst>
                    <a:ext uri="{9D8B030D-6E8A-4147-A177-3AD203B41FA5}">
                      <a16:colId xmlns:a16="http://schemas.microsoft.com/office/drawing/2014/main" val="2580786257"/>
                    </a:ext>
                  </a:extLst>
                </a:gridCol>
              </a:tblGrid>
              <a:tr h="370840">
                <a:tc>
                  <a:txBody>
                    <a:bodyPr/>
                    <a:lstStyle/>
                    <a:p>
                      <a:r>
                        <a:rPr lang="en-US" dirty="0"/>
                        <a:t>Months</a:t>
                      </a:r>
                    </a:p>
                  </a:txBody>
                  <a:tcPr anchor="ctr"/>
                </a:tc>
                <a:tc>
                  <a:txBody>
                    <a:bodyPr/>
                    <a:lstStyle/>
                    <a:p>
                      <a:r>
                        <a:rPr lang="en-US" dirty="0"/>
                        <a:t>Jan</a:t>
                      </a:r>
                    </a:p>
                  </a:txBody>
                  <a:tcPr anchor="ctr"/>
                </a:tc>
                <a:tc>
                  <a:txBody>
                    <a:bodyPr/>
                    <a:lstStyle/>
                    <a:p>
                      <a:r>
                        <a:rPr lang="en-US" dirty="0"/>
                        <a:t>Feb</a:t>
                      </a:r>
                    </a:p>
                  </a:txBody>
                  <a:tcPr anchor="ctr"/>
                </a:tc>
                <a:tc>
                  <a:txBody>
                    <a:bodyPr/>
                    <a:lstStyle/>
                    <a:p>
                      <a:r>
                        <a:rPr lang="en-US" dirty="0"/>
                        <a:t>Mar</a:t>
                      </a:r>
                    </a:p>
                  </a:txBody>
                  <a:tcPr anchor="ctr"/>
                </a:tc>
                <a:tc>
                  <a:txBody>
                    <a:bodyPr/>
                    <a:lstStyle/>
                    <a:p>
                      <a:r>
                        <a:rPr lang="en-US" dirty="0"/>
                        <a:t>Apr</a:t>
                      </a:r>
                    </a:p>
                  </a:txBody>
                  <a:tcPr anchor="ctr"/>
                </a:tc>
                <a:tc>
                  <a:txBody>
                    <a:bodyPr/>
                    <a:lstStyle/>
                    <a:p>
                      <a:r>
                        <a:rPr lang="en-US" dirty="0"/>
                        <a:t>May</a:t>
                      </a:r>
                    </a:p>
                  </a:txBody>
                  <a:tcPr anchor="ctr"/>
                </a:tc>
                <a:tc>
                  <a:txBody>
                    <a:bodyPr/>
                    <a:lstStyle/>
                    <a:p>
                      <a:r>
                        <a:rPr lang="en-US" dirty="0"/>
                        <a:t>Jun</a:t>
                      </a:r>
                    </a:p>
                  </a:txBody>
                  <a:tcPr anchor="ctr"/>
                </a:tc>
                <a:tc>
                  <a:txBody>
                    <a:bodyPr/>
                    <a:lstStyle/>
                    <a:p>
                      <a:r>
                        <a:rPr lang="en-US" dirty="0"/>
                        <a:t>Jul</a:t>
                      </a:r>
                    </a:p>
                  </a:txBody>
                  <a:tcPr anchor="ctr"/>
                </a:tc>
                <a:tc>
                  <a:txBody>
                    <a:bodyPr/>
                    <a:lstStyle/>
                    <a:p>
                      <a:r>
                        <a:rPr lang="en-US" dirty="0"/>
                        <a:t>Aug</a:t>
                      </a:r>
                    </a:p>
                  </a:txBody>
                  <a:tcPr anchor="ctr"/>
                </a:tc>
                <a:tc>
                  <a:txBody>
                    <a:bodyPr/>
                    <a:lstStyle/>
                    <a:p>
                      <a:r>
                        <a:rPr lang="en-US" dirty="0"/>
                        <a:t>Sep</a:t>
                      </a:r>
                    </a:p>
                  </a:txBody>
                  <a:tcPr anchor="ctr"/>
                </a:tc>
                <a:tc>
                  <a:txBody>
                    <a:bodyPr/>
                    <a:lstStyle/>
                    <a:p>
                      <a:r>
                        <a:rPr lang="en-US" dirty="0"/>
                        <a:t>Oct</a:t>
                      </a:r>
                    </a:p>
                  </a:txBody>
                  <a:tcPr anchor="ctr"/>
                </a:tc>
                <a:tc>
                  <a:txBody>
                    <a:bodyPr/>
                    <a:lstStyle/>
                    <a:p>
                      <a:r>
                        <a:rPr lang="en-US" dirty="0"/>
                        <a:t>Nov</a:t>
                      </a:r>
                    </a:p>
                  </a:txBody>
                  <a:tcPr anchor="ctr"/>
                </a:tc>
                <a:tc>
                  <a:txBody>
                    <a:bodyPr/>
                    <a:lstStyle/>
                    <a:p>
                      <a:r>
                        <a:rPr lang="en-US" dirty="0"/>
                        <a:t>Dec</a:t>
                      </a:r>
                    </a:p>
                  </a:txBody>
                  <a:tcPr anchor="ctr"/>
                </a:tc>
                <a:extLst>
                  <a:ext uri="{0D108BD9-81ED-4DB2-BD59-A6C34878D82A}">
                    <a16:rowId xmlns:a16="http://schemas.microsoft.com/office/drawing/2014/main" val="2894556008"/>
                  </a:ext>
                </a:extLst>
              </a:tr>
              <a:tr h="370840">
                <a:tc>
                  <a:txBody>
                    <a:bodyPr/>
                    <a:lstStyle/>
                    <a:p>
                      <a:r>
                        <a:rPr lang="en-US" sz="1600" dirty="0"/>
                        <a:t>Avg High Temp (</a:t>
                      </a:r>
                      <a:r>
                        <a:rPr lang="en-US" sz="1600" baseline="30000" dirty="0"/>
                        <a:t>o </a:t>
                      </a:r>
                      <a:r>
                        <a:rPr lang="en-US" sz="1600" dirty="0"/>
                        <a:t>F)</a:t>
                      </a:r>
                    </a:p>
                  </a:txBody>
                  <a:tcPr anchor="ctr"/>
                </a:tc>
                <a:tc>
                  <a:txBody>
                    <a:bodyPr/>
                    <a:lstStyle/>
                    <a:p>
                      <a:pPr algn="ctr"/>
                      <a:r>
                        <a:rPr lang="en-US" dirty="0"/>
                        <a:t>50</a:t>
                      </a:r>
                    </a:p>
                  </a:txBody>
                  <a:tcPr anchor="ctr"/>
                </a:tc>
                <a:tc>
                  <a:txBody>
                    <a:bodyPr/>
                    <a:lstStyle/>
                    <a:p>
                      <a:pPr algn="ctr"/>
                      <a:r>
                        <a:rPr lang="en-US" dirty="0"/>
                        <a:t>55</a:t>
                      </a:r>
                    </a:p>
                  </a:txBody>
                  <a:tcPr anchor="ctr"/>
                </a:tc>
                <a:tc>
                  <a:txBody>
                    <a:bodyPr/>
                    <a:lstStyle/>
                    <a:p>
                      <a:pPr algn="ctr"/>
                      <a:r>
                        <a:rPr lang="en-US" dirty="0"/>
                        <a:t>64</a:t>
                      </a:r>
                    </a:p>
                  </a:txBody>
                  <a:tcPr anchor="ctr"/>
                </a:tc>
                <a:tc>
                  <a:txBody>
                    <a:bodyPr/>
                    <a:lstStyle/>
                    <a:p>
                      <a:pPr algn="ctr"/>
                      <a:r>
                        <a:rPr lang="en-US" dirty="0"/>
                        <a:t>73</a:t>
                      </a:r>
                    </a:p>
                  </a:txBody>
                  <a:tcPr anchor="ctr"/>
                </a:tc>
                <a:tc>
                  <a:txBody>
                    <a:bodyPr/>
                    <a:lstStyle/>
                    <a:p>
                      <a:pPr algn="ctr"/>
                      <a:r>
                        <a:rPr lang="en-US" dirty="0"/>
                        <a:t>81</a:t>
                      </a:r>
                    </a:p>
                  </a:txBody>
                  <a:tcPr anchor="ctr"/>
                </a:tc>
                <a:tc>
                  <a:txBody>
                    <a:bodyPr/>
                    <a:lstStyle/>
                    <a:p>
                      <a:pPr algn="ctr"/>
                      <a:r>
                        <a:rPr lang="en-US" dirty="0"/>
                        <a:t>89</a:t>
                      </a:r>
                    </a:p>
                  </a:txBody>
                  <a:tcPr anchor="ctr"/>
                </a:tc>
                <a:tc>
                  <a:txBody>
                    <a:bodyPr/>
                    <a:lstStyle/>
                    <a:p>
                      <a:pPr algn="ctr"/>
                      <a:r>
                        <a:rPr lang="en-US" dirty="0"/>
                        <a:t>92</a:t>
                      </a:r>
                    </a:p>
                  </a:txBody>
                  <a:tcPr anchor="ctr"/>
                </a:tc>
                <a:tc>
                  <a:txBody>
                    <a:bodyPr/>
                    <a:lstStyle/>
                    <a:p>
                      <a:pPr algn="ctr"/>
                      <a:r>
                        <a:rPr lang="en-US" dirty="0"/>
                        <a:t>91</a:t>
                      </a:r>
                    </a:p>
                  </a:txBody>
                  <a:tcPr anchor="ctr"/>
                </a:tc>
                <a:tc>
                  <a:txBody>
                    <a:bodyPr/>
                    <a:lstStyle/>
                    <a:p>
                      <a:pPr algn="ctr"/>
                      <a:r>
                        <a:rPr lang="en-US" dirty="0"/>
                        <a:t>85</a:t>
                      </a:r>
                    </a:p>
                  </a:txBody>
                  <a:tcPr anchor="ctr"/>
                </a:tc>
                <a:tc>
                  <a:txBody>
                    <a:bodyPr/>
                    <a:lstStyle/>
                    <a:p>
                      <a:pPr algn="ctr"/>
                      <a:r>
                        <a:rPr lang="en-US" dirty="0"/>
                        <a:t>74</a:t>
                      </a:r>
                    </a:p>
                  </a:txBody>
                  <a:tcPr anchor="ctr"/>
                </a:tc>
                <a:tc>
                  <a:txBody>
                    <a:bodyPr/>
                    <a:lstStyle/>
                    <a:p>
                      <a:pPr algn="ctr"/>
                      <a:r>
                        <a:rPr lang="en-US" dirty="0"/>
                        <a:t>63</a:t>
                      </a:r>
                    </a:p>
                  </a:txBody>
                  <a:tcPr anchor="ctr"/>
                </a:tc>
                <a:tc>
                  <a:txBody>
                    <a:bodyPr/>
                    <a:lstStyle/>
                    <a:p>
                      <a:pPr algn="ctr"/>
                      <a:r>
                        <a:rPr lang="en-US" dirty="0"/>
                        <a:t>52</a:t>
                      </a:r>
                    </a:p>
                  </a:txBody>
                  <a:tcPr anchor="ctr"/>
                </a:tc>
                <a:extLst>
                  <a:ext uri="{0D108BD9-81ED-4DB2-BD59-A6C34878D82A}">
                    <a16:rowId xmlns:a16="http://schemas.microsoft.com/office/drawing/2014/main" val="2952767584"/>
                  </a:ext>
                </a:extLst>
              </a:tr>
              <a:tr h="370840">
                <a:tc>
                  <a:txBody>
                    <a:bodyPr/>
                    <a:lstStyle/>
                    <a:p>
                      <a:r>
                        <a:rPr lang="en-US" sz="1600" dirty="0"/>
                        <a:t>Avg Precipitation (in)</a:t>
                      </a:r>
                    </a:p>
                  </a:txBody>
                  <a:tcPr anchor="ctr"/>
                </a:tc>
                <a:tc>
                  <a:txBody>
                    <a:bodyPr/>
                    <a:lstStyle/>
                    <a:p>
                      <a:pPr algn="ctr"/>
                      <a:r>
                        <a:rPr lang="en-US" dirty="0"/>
                        <a:t>3.98</a:t>
                      </a:r>
                    </a:p>
                  </a:txBody>
                  <a:tcPr anchor="ctr"/>
                </a:tc>
                <a:tc>
                  <a:txBody>
                    <a:bodyPr/>
                    <a:lstStyle/>
                    <a:p>
                      <a:pPr algn="ctr"/>
                      <a:r>
                        <a:rPr lang="en-US" dirty="0"/>
                        <a:t>4.39</a:t>
                      </a:r>
                    </a:p>
                  </a:txBody>
                  <a:tcPr anchor="ctr"/>
                </a:tc>
                <a:tc>
                  <a:txBody>
                    <a:bodyPr/>
                    <a:lstStyle/>
                    <a:p>
                      <a:pPr algn="ctr"/>
                      <a:r>
                        <a:rPr lang="en-US" dirty="0"/>
                        <a:t>5.16</a:t>
                      </a:r>
                    </a:p>
                  </a:txBody>
                  <a:tcPr anchor="ctr"/>
                </a:tc>
                <a:tc>
                  <a:txBody>
                    <a:bodyPr/>
                    <a:lstStyle/>
                    <a:p>
                      <a:pPr algn="ctr"/>
                      <a:r>
                        <a:rPr lang="en-US" dirty="0"/>
                        <a:t>5.50</a:t>
                      </a:r>
                    </a:p>
                  </a:txBody>
                  <a:tcPr anchor="ctr"/>
                </a:tc>
                <a:tc>
                  <a:txBody>
                    <a:bodyPr/>
                    <a:lstStyle/>
                    <a:p>
                      <a:pPr algn="ctr"/>
                      <a:r>
                        <a:rPr lang="en-US" dirty="0"/>
                        <a:t>5.25</a:t>
                      </a:r>
                    </a:p>
                  </a:txBody>
                  <a:tcPr anchor="ctr"/>
                </a:tc>
                <a:tc>
                  <a:txBody>
                    <a:bodyPr/>
                    <a:lstStyle/>
                    <a:p>
                      <a:pPr algn="ctr"/>
                      <a:r>
                        <a:rPr lang="en-US" dirty="0"/>
                        <a:t>3.63</a:t>
                      </a:r>
                    </a:p>
                  </a:txBody>
                  <a:tcPr anchor="ctr"/>
                </a:tc>
                <a:tc>
                  <a:txBody>
                    <a:bodyPr/>
                    <a:lstStyle/>
                    <a:p>
                      <a:pPr algn="ctr"/>
                      <a:r>
                        <a:rPr lang="en-US" dirty="0"/>
                        <a:t>4.59</a:t>
                      </a:r>
                    </a:p>
                  </a:txBody>
                  <a:tcPr anchor="ctr"/>
                </a:tc>
                <a:tc>
                  <a:txBody>
                    <a:bodyPr/>
                    <a:lstStyle/>
                    <a:p>
                      <a:pPr algn="ctr"/>
                      <a:r>
                        <a:rPr lang="en-US" dirty="0"/>
                        <a:t>2.88</a:t>
                      </a:r>
                    </a:p>
                  </a:txBody>
                  <a:tcPr anchor="ctr"/>
                </a:tc>
                <a:tc>
                  <a:txBody>
                    <a:bodyPr/>
                    <a:lstStyle/>
                    <a:p>
                      <a:pPr algn="ctr"/>
                      <a:r>
                        <a:rPr lang="en-US" dirty="0"/>
                        <a:t>3.09</a:t>
                      </a:r>
                    </a:p>
                  </a:txBody>
                  <a:tcPr anchor="ctr"/>
                </a:tc>
                <a:tc>
                  <a:txBody>
                    <a:bodyPr/>
                    <a:lstStyle/>
                    <a:p>
                      <a:pPr algn="ctr"/>
                      <a:r>
                        <a:rPr lang="en-US" dirty="0"/>
                        <a:t>3.98</a:t>
                      </a:r>
                    </a:p>
                  </a:txBody>
                  <a:tcPr anchor="ctr"/>
                </a:tc>
                <a:tc>
                  <a:txBody>
                    <a:bodyPr/>
                    <a:lstStyle/>
                    <a:p>
                      <a:pPr algn="ctr"/>
                      <a:r>
                        <a:rPr lang="en-US" dirty="0"/>
                        <a:t>5.49</a:t>
                      </a:r>
                    </a:p>
                  </a:txBody>
                  <a:tcPr anchor="ctr"/>
                </a:tc>
                <a:tc>
                  <a:txBody>
                    <a:bodyPr/>
                    <a:lstStyle/>
                    <a:p>
                      <a:pPr algn="ctr"/>
                      <a:r>
                        <a:rPr lang="en-US" dirty="0"/>
                        <a:t>5.74</a:t>
                      </a:r>
                    </a:p>
                  </a:txBody>
                  <a:tcPr anchor="ctr"/>
                </a:tc>
                <a:extLst>
                  <a:ext uri="{0D108BD9-81ED-4DB2-BD59-A6C34878D82A}">
                    <a16:rowId xmlns:a16="http://schemas.microsoft.com/office/drawing/2014/main" val="1253718118"/>
                  </a:ext>
                </a:extLst>
              </a:tr>
            </a:tbl>
          </a:graphicData>
        </a:graphic>
      </p:graphicFrame>
      <p:sp>
        <p:nvSpPr>
          <p:cNvPr id="7" name="TextBox 6">
            <a:extLst>
              <a:ext uri="{FF2B5EF4-FFF2-40B4-BE49-F238E27FC236}">
                <a16:creationId xmlns:a16="http://schemas.microsoft.com/office/drawing/2014/main" id="{DE5B0AA1-216F-A145-9717-D4E1118FB744}"/>
              </a:ext>
            </a:extLst>
          </p:cNvPr>
          <p:cNvSpPr txBox="1"/>
          <p:nvPr/>
        </p:nvSpPr>
        <p:spPr>
          <a:xfrm>
            <a:off x="810000" y="2265412"/>
            <a:ext cx="11064240" cy="830997"/>
          </a:xfrm>
          <a:prstGeom prst="rect">
            <a:avLst/>
          </a:prstGeom>
          <a:noFill/>
        </p:spPr>
        <p:txBody>
          <a:bodyPr wrap="square" rtlCol="0">
            <a:spAutoFit/>
          </a:bodyPr>
          <a:lstStyle/>
          <a:p>
            <a:r>
              <a:rPr lang="en-US" sz="1600"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graphicFrame>
        <p:nvGraphicFramePr>
          <p:cNvPr id="8" name="Table 7">
            <a:extLst>
              <a:ext uri="{FF2B5EF4-FFF2-40B4-BE49-F238E27FC236}">
                <a16:creationId xmlns:a16="http://schemas.microsoft.com/office/drawing/2014/main" id="{C88FBC92-9469-D74F-8ADB-9D0A78CFE584}"/>
              </a:ext>
            </a:extLst>
          </p:cNvPr>
          <p:cNvGraphicFramePr>
            <a:graphicFrameLocks noGrp="1"/>
          </p:cNvGraphicFramePr>
          <p:nvPr>
            <p:extLst>
              <p:ext uri="{D42A27DB-BD31-4B8C-83A1-F6EECF244321}">
                <p14:modId xmlns:p14="http://schemas.microsoft.com/office/powerpoint/2010/main" val="3245308461"/>
              </p:ext>
            </p:extLst>
          </p:nvPr>
        </p:nvGraphicFramePr>
        <p:xfrm>
          <a:off x="990599" y="5035438"/>
          <a:ext cx="102108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6616490"/>
                    </a:ext>
                  </a:extLst>
                </a:gridCol>
                <a:gridCol w="2032000">
                  <a:extLst>
                    <a:ext uri="{9D8B030D-6E8A-4147-A177-3AD203B41FA5}">
                      <a16:colId xmlns:a16="http://schemas.microsoft.com/office/drawing/2014/main" val="3867778030"/>
                    </a:ext>
                  </a:extLst>
                </a:gridCol>
                <a:gridCol w="2032000">
                  <a:extLst>
                    <a:ext uri="{9D8B030D-6E8A-4147-A177-3AD203B41FA5}">
                      <a16:colId xmlns:a16="http://schemas.microsoft.com/office/drawing/2014/main" val="2205400482"/>
                    </a:ext>
                  </a:extLst>
                </a:gridCol>
                <a:gridCol w="2032000">
                  <a:extLst>
                    <a:ext uri="{9D8B030D-6E8A-4147-A177-3AD203B41FA5}">
                      <a16:colId xmlns:a16="http://schemas.microsoft.com/office/drawing/2014/main" val="1571169960"/>
                    </a:ext>
                  </a:extLst>
                </a:gridCol>
              </a:tblGrid>
              <a:tr h="370840">
                <a:tc>
                  <a:txBody>
                    <a:bodyPr/>
                    <a:lstStyle/>
                    <a:p>
                      <a:r>
                        <a:rPr lang="en-US" dirty="0"/>
                        <a:t>Plant Type</a:t>
                      </a:r>
                    </a:p>
                  </a:txBody>
                  <a:tcPr anchor="ctr"/>
                </a:tc>
                <a:tc>
                  <a:txBody>
                    <a:bodyPr/>
                    <a:lstStyle/>
                    <a:p>
                      <a:r>
                        <a:rPr lang="en-US" dirty="0"/>
                        <a:t>Sweet Potato</a:t>
                      </a:r>
                    </a:p>
                  </a:txBody>
                  <a:tcPr anchor="ctr"/>
                </a:tc>
                <a:tc>
                  <a:txBody>
                    <a:bodyPr/>
                    <a:lstStyle/>
                    <a:p>
                      <a:r>
                        <a:rPr lang="en-US" dirty="0"/>
                        <a:t>Sugarcane</a:t>
                      </a:r>
                    </a:p>
                  </a:txBody>
                  <a:tcPr anchor="ctr"/>
                </a:tc>
                <a:tc>
                  <a:txBody>
                    <a:bodyPr/>
                    <a:lstStyle/>
                    <a:p>
                      <a:r>
                        <a:rPr lang="en-US" dirty="0"/>
                        <a:t>Asparagus</a:t>
                      </a:r>
                    </a:p>
                  </a:txBody>
                  <a:tcPr anchor="ctr"/>
                </a:tc>
                <a:extLst>
                  <a:ext uri="{0D108BD9-81ED-4DB2-BD59-A6C34878D82A}">
                    <a16:rowId xmlns:a16="http://schemas.microsoft.com/office/drawing/2014/main" val="3686887301"/>
                  </a:ext>
                </a:extLst>
              </a:tr>
              <a:tr h="370840">
                <a:tc>
                  <a:txBody>
                    <a:bodyPr/>
                    <a:lstStyle/>
                    <a:p>
                      <a:r>
                        <a:rPr lang="en-US" dirty="0"/>
                        <a:t>Growing Temperature Range (</a:t>
                      </a:r>
                      <a:r>
                        <a:rPr lang="en-US" baseline="30000" dirty="0"/>
                        <a:t>o</a:t>
                      </a:r>
                      <a:r>
                        <a:rPr lang="en-US" dirty="0"/>
                        <a:t> F)</a:t>
                      </a:r>
                    </a:p>
                  </a:txBody>
                  <a:tcPr anchor="ctr"/>
                </a:tc>
                <a:tc>
                  <a:txBody>
                    <a:bodyPr/>
                    <a:lstStyle/>
                    <a:p>
                      <a:pPr algn="ctr"/>
                      <a:r>
                        <a:rPr lang="en-US" dirty="0"/>
                        <a:t>75-95</a:t>
                      </a:r>
                    </a:p>
                  </a:txBody>
                  <a:tcPr anchor="ctr"/>
                </a:tc>
                <a:tc>
                  <a:txBody>
                    <a:bodyPr/>
                    <a:lstStyle/>
                    <a:p>
                      <a:pPr algn="ctr"/>
                      <a:r>
                        <a:rPr lang="en-US" dirty="0"/>
                        <a:t>85-95</a:t>
                      </a:r>
                    </a:p>
                  </a:txBody>
                  <a:tcPr anchor="ctr"/>
                </a:tc>
                <a:tc>
                  <a:txBody>
                    <a:bodyPr/>
                    <a:lstStyle/>
                    <a:p>
                      <a:pPr algn="ctr"/>
                      <a:r>
                        <a:rPr lang="en-US" dirty="0"/>
                        <a:t>70-80</a:t>
                      </a:r>
                    </a:p>
                  </a:txBody>
                  <a:tcPr anchor="ctr"/>
                </a:tc>
                <a:extLst>
                  <a:ext uri="{0D108BD9-81ED-4DB2-BD59-A6C34878D82A}">
                    <a16:rowId xmlns:a16="http://schemas.microsoft.com/office/drawing/2014/main" val="703967779"/>
                  </a:ext>
                </a:extLst>
              </a:tr>
              <a:tr h="370840">
                <a:tc>
                  <a:txBody>
                    <a:bodyPr/>
                    <a:lstStyle/>
                    <a:p>
                      <a:r>
                        <a:rPr lang="en-US" dirty="0"/>
                        <a:t>Monthly Precipitation needed (in)</a:t>
                      </a:r>
                    </a:p>
                  </a:txBody>
                  <a:tcPr anchor="ctr"/>
                </a:tc>
                <a:tc>
                  <a:txBody>
                    <a:bodyPr/>
                    <a:lstStyle/>
                    <a:p>
                      <a:pPr algn="ctr"/>
                      <a:r>
                        <a:rPr lang="en-US" dirty="0"/>
                        <a:t>3-4</a:t>
                      </a:r>
                    </a:p>
                  </a:txBody>
                  <a:tcPr anchor="ctr"/>
                </a:tc>
                <a:tc>
                  <a:txBody>
                    <a:bodyPr/>
                    <a:lstStyle/>
                    <a:p>
                      <a:pPr algn="ctr"/>
                      <a:r>
                        <a:rPr lang="en-US" dirty="0"/>
                        <a:t>7-9 </a:t>
                      </a:r>
                    </a:p>
                  </a:txBody>
                  <a:tcPr anchor="ctr"/>
                </a:tc>
                <a:tc>
                  <a:txBody>
                    <a:bodyPr/>
                    <a:lstStyle/>
                    <a:p>
                      <a:pPr algn="ctr"/>
                      <a:r>
                        <a:rPr lang="en-US" dirty="0"/>
                        <a:t>5-8</a:t>
                      </a:r>
                    </a:p>
                  </a:txBody>
                  <a:tcPr anchor="ctr"/>
                </a:tc>
                <a:extLst>
                  <a:ext uri="{0D108BD9-81ED-4DB2-BD59-A6C34878D82A}">
                    <a16:rowId xmlns:a16="http://schemas.microsoft.com/office/drawing/2014/main" val="1077569020"/>
                  </a:ext>
                </a:extLst>
              </a:tr>
              <a:tr h="370840">
                <a:tc>
                  <a:txBody>
                    <a:bodyPr/>
                    <a:lstStyle/>
                    <a:p>
                      <a:r>
                        <a:rPr lang="en-US" dirty="0"/>
                        <a:t>Number of months required</a:t>
                      </a:r>
                    </a:p>
                  </a:txBody>
                  <a:tcPr anchor="ctr"/>
                </a:tc>
                <a:tc>
                  <a:txBody>
                    <a:bodyPr/>
                    <a:lstStyle/>
                    <a:p>
                      <a:pPr algn="ctr"/>
                      <a:r>
                        <a:rPr lang="en-US" dirty="0"/>
                        <a:t>4</a:t>
                      </a:r>
                    </a:p>
                  </a:txBody>
                  <a:tcPr anchor="ctr"/>
                </a:tc>
                <a:tc>
                  <a:txBody>
                    <a:bodyPr/>
                    <a:lstStyle/>
                    <a:p>
                      <a:pPr algn="ctr"/>
                      <a:r>
                        <a:rPr lang="en-US" dirty="0"/>
                        <a:t>7-8</a:t>
                      </a:r>
                    </a:p>
                  </a:txBody>
                  <a:tcPr anchor="ctr"/>
                </a:tc>
                <a:tc>
                  <a:txBody>
                    <a:bodyPr/>
                    <a:lstStyle/>
                    <a:p>
                      <a:pPr algn="ctr"/>
                      <a:r>
                        <a:rPr lang="en-US" dirty="0"/>
                        <a:t>4</a:t>
                      </a:r>
                    </a:p>
                  </a:txBody>
                  <a:tcPr anchor="ctr"/>
                </a:tc>
                <a:extLst>
                  <a:ext uri="{0D108BD9-81ED-4DB2-BD59-A6C34878D82A}">
                    <a16:rowId xmlns:a16="http://schemas.microsoft.com/office/drawing/2014/main" val="625201597"/>
                  </a:ext>
                </a:extLst>
              </a:tr>
            </a:tbl>
          </a:graphicData>
        </a:graphic>
      </p:graphicFrame>
    </p:spTree>
    <p:extLst>
      <p:ext uri="{BB962C8B-B14F-4D97-AF65-F5344CB8AC3E}">
        <p14:creationId xmlns:p14="http://schemas.microsoft.com/office/powerpoint/2010/main" val="355248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61F-45F0-1E47-B7AE-0F80640B2174}"/>
              </a:ext>
            </a:extLst>
          </p:cNvPr>
          <p:cNvSpPr>
            <a:spLocks noGrp="1"/>
          </p:cNvSpPr>
          <p:nvPr>
            <p:ph type="title"/>
          </p:nvPr>
        </p:nvSpPr>
        <p:spPr/>
        <p:txBody>
          <a:bodyPr/>
          <a:lstStyle/>
          <a:p>
            <a:r>
              <a:rPr lang="en-US" dirty="0"/>
              <a:t>Analyzing and Interpreting Weather Data  </a:t>
            </a:r>
          </a:p>
        </p:txBody>
      </p:sp>
      <p:graphicFrame>
        <p:nvGraphicFramePr>
          <p:cNvPr id="4" name="Content Placeholder 3">
            <a:extLst>
              <a:ext uri="{FF2B5EF4-FFF2-40B4-BE49-F238E27FC236}">
                <a16:creationId xmlns:a16="http://schemas.microsoft.com/office/drawing/2014/main" id="{02F91630-E72F-8E4A-9F86-6233CEAAA293}"/>
              </a:ext>
            </a:extLst>
          </p:cNvPr>
          <p:cNvGraphicFramePr>
            <a:graphicFrameLocks noGrp="1"/>
          </p:cNvGraphicFramePr>
          <p:nvPr>
            <p:ph idx="1"/>
          </p:nvPr>
        </p:nvGraphicFramePr>
        <p:xfrm>
          <a:off x="810000" y="3429000"/>
          <a:ext cx="11064240" cy="1112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66614908"/>
                    </a:ext>
                  </a:extLst>
                </a:gridCol>
                <a:gridCol w="731520">
                  <a:extLst>
                    <a:ext uri="{9D8B030D-6E8A-4147-A177-3AD203B41FA5}">
                      <a16:colId xmlns:a16="http://schemas.microsoft.com/office/drawing/2014/main" val="2747411757"/>
                    </a:ext>
                  </a:extLst>
                </a:gridCol>
                <a:gridCol w="731520">
                  <a:extLst>
                    <a:ext uri="{9D8B030D-6E8A-4147-A177-3AD203B41FA5}">
                      <a16:colId xmlns:a16="http://schemas.microsoft.com/office/drawing/2014/main" val="1533784450"/>
                    </a:ext>
                  </a:extLst>
                </a:gridCol>
                <a:gridCol w="731520">
                  <a:extLst>
                    <a:ext uri="{9D8B030D-6E8A-4147-A177-3AD203B41FA5}">
                      <a16:colId xmlns:a16="http://schemas.microsoft.com/office/drawing/2014/main" val="3358622241"/>
                    </a:ext>
                  </a:extLst>
                </a:gridCol>
                <a:gridCol w="731520">
                  <a:extLst>
                    <a:ext uri="{9D8B030D-6E8A-4147-A177-3AD203B41FA5}">
                      <a16:colId xmlns:a16="http://schemas.microsoft.com/office/drawing/2014/main" val="3949955671"/>
                    </a:ext>
                  </a:extLst>
                </a:gridCol>
                <a:gridCol w="731520">
                  <a:extLst>
                    <a:ext uri="{9D8B030D-6E8A-4147-A177-3AD203B41FA5}">
                      <a16:colId xmlns:a16="http://schemas.microsoft.com/office/drawing/2014/main" val="597708768"/>
                    </a:ext>
                  </a:extLst>
                </a:gridCol>
                <a:gridCol w="731520">
                  <a:extLst>
                    <a:ext uri="{9D8B030D-6E8A-4147-A177-3AD203B41FA5}">
                      <a16:colId xmlns:a16="http://schemas.microsoft.com/office/drawing/2014/main" val="4102172939"/>
                    </a:ext>
                  </a:extLst>
                </a:gridCol>
                <a:gridCol w="731520">
                  <a:extLst>
                    <a:ext uri="{9D8B030D-6E8A-4147-A177-3AD203B41FA5}">
                      <a16:colId xmlns:a16="http://schemas.microsoft.com/office/drawing/2014/main" val="2147820026"/>
                    </a:ext>
                  </a:extLst>
                </a:gridCol>
                <a:gridCol w="731520">
                  <a:extLst>
                    <a:ext uri="{9D8B030D-6E8A-4147-A177-3AD203B41FA5}">
                      <a16:colId xmlns:a16="http://schemas.microsoft.com/office/drawing/2014/main" val="2530150625"/>
                    </a:ext>
                  </a:extLst>
                </a:gridCol>
                <a:gridCol w="731520">
                  <a:extLst>
                    <a:ext uri="{9D8B030D-6E8A-4147-A177-3AD203B41FA5}">
                      <a16:colId xmlns:a16="http://schemas.microsoft.com/office/drawing/2014/main" val="1435155727"/>
                    </a:ext>
                  </a:extLst>
                </a:gridCol>
                <a:gridCol w="731520">
                  <a:extLst>
                    <a:ext uri="{9D8B030D-6E8A-4147-A177-3AD203B41FA5}">
                      <a16:colId xmlns:a16="http://schemas.microsoft.com/office/drawing/2014/main" val="4204938798"/>
                    </a:ext>
                  </a:extLst>
                </a:gridCol>
                <a:gridCol w="731520">
                  <a:extLst>
                    <a:ext uri="{9D8B030D-6E8A-4147-A177-3AD203B41FA5}">
                      <a16:colId xmlns:a16="http://schemas.microsoft.com/office/drawing/2014/main" val="3627413695"/>
                    </a:ext>
                  </a:extLst>
                </a:gridCol>
                <a:gridCol w="731520">
                  <a:extLst>
                    <a:ext uri="{9D8B030D-6E8A-4147-A177-3AD203B41FA5}">
                      <a16:colId xmlns:a16="http://schemas.microsoft.com/office/drawing/2014/main" val="2580786257"/>
                    </a:ext>
                  </a:extLst>
                </a:gridCol>
              </a:tblGrid>
              <a:tr h="370840">
                <a:tc>
                  <a:txBody>
                    <a:bodyPr/>
                    <a:lstStyle/>
                    <a:p>
                      <a:r>
                        <a:rPr lang="en-US" dirty="0"/>
                        <a:t>Months</a:t>
                      </a:r>
                    </a:p>
                  </a:txBody>
                  <a:tcPr anchor="ctr"/>
                </a:tc>
                <a:tc>
                  <a:txBody>
                    <a:bodyPr/>
                    <a:lstStyle/>
                    <a:p>
                      <a:r>
                        <a:rPr lang="en-US" dirty="0"/>
                        <a:t>Jan</a:t>
                      </a:r>
                    </a:p>
                  </a:txBody>
                  <a:tcPr anchor="ctr"/>
                </a:tc>
                <a:tc>
                  <a:txBody>
                    <a:bodyPr/>
                    <a:lstStyle/>
                    <a:p>
                      <a:r>
                        <a:rPr lang="en-US" dirty="0"/>
                        <a:t>Feb</a:t>
                      </a:r>
                    </a:p>
                  </a:txBody>
                  <a:tcPr anchor="ctr"/>
                </a:tc>
                <a:tc>
                  <a:txBody>
                    <a:bodyPr/>
                    <a:lstStyle/>
                    <a:p>
                      <a:r>
                        <a:rPr lang="en-US" dirty="0"/>
                        <a:t>Mar</a:t>
                      </a:r>
                    </a:p>
                  </a:txBody>
                  <a:tcPr anchor="ctr"/>
                </a:tc>
                <a:tc>
                  <a:txBody>
                    <a:bodyPr/>
                    <a:lstStyle/>
                    <a:p>
                      <a:r>
                        <a:rPr lang="en-US" dirty="0"/>
                        <a:t>Apr</a:t>
                      </a:r>
                    </a:p>
                  </a:txBody>
                  <a:tcPr anchor="ctr"/>
                </a:tc>
                <a:tc>
                  <a:txBody>
                    <a:bodyPr/>
                    <a:lstStyle/>
                    <a:p>
                      <a:r>
                        <a:rPr lang="en-US" dirty="0"/>
                        <a:t>May</a:t>
                      </a:r>
                    </a:p>
                  </a:txBody>
                  <a:tcPr anchor="ctr"/>
                </a:tc>
                <a:tc>
                  <a:txBody>
                    <a:bodyPr/>
                    <a:lstStyle/>
                    <a:p>
                      <a:r>
                        <a:rPr lang="en-US" dirty="0"/>
                        <a:t>Jun</a:t>
                      </a:r>
                    </a:p>
                  </a:txBody>
                  <a:tcPr anchor="ctr"/>
                </a:tc>
                <a:tc>
                  <a:txBody>
                    <a:bodyPr/>
                    <a:lstStyle/>
                    <a:p>
                      <a:r>
                        <a:rPr lang="en-US" dirty="0"/>
                        <a:t>Jul</a:t>
                      </a:r>
                    </a:p>
                  </a:txBody>
                  <a:tcPr anchor="ctr"/>
                </a:tc>
                <a:tc>
                  <a:txBody>
                    <a:bodyPr/>
                    <a:lstStyle/>
                    <a:p>
                      <a:r>
                        <a:rPr lang="en-US" dirty="0"/>
                        <a:t>Aug</a:t>
                      </a:r>
                    </a:p>
                  </a:txBody>
                  <a:tcPr anchor="ctr"/>
                </a:tc>
                <a:tc>
                  <a:txBody>
                    <a:bodyPr/>
                    <a:lstStyle/>
                    <a:p>
                      <a:r>
                        <a:rPr lang="en-US" dirty="0"/>
                        <a:t>Sep</a:t>
                      </a:r>
                    </a:p>
                  </a:txBody>
                  <a:tcPr anchor="ctr"/>
                </a:tc>
                <a:tc>
                  <a:txBody>
                    <a:bodyPr/>
                    <a:lstStyle/>
                    <a:p>
                      <a:r>
                        <a:rPr lang="en-US" dirty="0"/>
                        <a:t>Oct</a:t>
                      </a:r>
                    </a:p>
                  </a:txBody>
                  <a:tcPr anchor="ctr"/>
                </a:tc>
                <a:tc>
                  <a:txBody>
                    <a:bodyPr/>
                    <a:lstStyle/>
                    <a:p>
                      <a:r>
                        <a:rPr lang="en-US" dirty="0"/>
                        <a:t>Nov</a:t>
                      </a:r>
                    </a:p>
                  </a:txBody>
                  <a:tcPr anchor="ctr"/>
                </a:tc>
                <a:tc>
                  <a:txBody>
                    <a:bodyPr/>
                    <a:lstStyle/>
                    <a:p>
                      <a:r>
                        <a:rPr lang="en-US" dirty="0"/>
                        <a:t>Dec</a:t>
                      </a:r>
                    </a:p>
                  </a:txBody>
                  <a:tcPr anchor="ctr"/>
                </a:tc>
                <a:extLst>
                  <a:ext uri="{0D108BD9-81ED-4DB2-BD59-A6C34878D82A}">
                    <a16:rowId xmlns:a16="http://schemas.microsoft.com/office/drawing/2014/main" val="2894556008"/>
                  </a:ext>
                </a:extLst>
              </a:tr>
              <a:tr h="370840">
                <a:tc>
                  <a:txBody>
                    <a:bodyPr/>
                    <a:lstStyle/>
                    <a:p>
                      <a:r>
                        <a:rPr lang="en-US" sz="1600" dirty="0"/>
                        <a:t>Avg High Temp (</a:t>
                      </a:r>
                      <a:r>
                        <a:rPr lang="en-US" sz="1600" baseline="30000" dirty="0"/>
                        <a:t>o </a:t>
                      </a:r>
                      <a:r>
                        <a:rPr lang="en-US" sz="1600" dirty="0"/>
                        <a:t>F)</a:t>
                      </a:r>
                    </a:p>
                  </a:txBody>
                  <a:tcPr anchor="ctr"/>
                </a:tc>
                <a:tc>
                  <a:txBody>
                    <a:bodyPr/>
                    <a:lstStyle/>
                    <a:p>
                      <a:pPr algn="ctr"/>
                      <a:r>
                        <a:rPr lang="en-US" dirty="0"/>
                        <a:t>50</a:t>
                      </a:r>
                    </a:p>
                  </a:txBody>
                  <a:tcPr anchor="ctr"/>
                </a:tc>
                <a:tc>
                  <a:txBody>
                    <a:bodyPr/>
                    <a:lstStyle/>
                    <a:p>
                      <a:pPr algn="ctr"/>
                      <a:r>
                        <a:rPr lang="en-US" dirty="0"/>
                        <a:t>55</a:t>
                      </a:r>
                    </a:p>
                  </a:txBody>
                  <a:tcPr anchor="ctr"/>
                </a:tc>
                <a:tc>
                  <a:txBody>
                    <a:bodyPr/>
                    <a:lstStyle/>
                    <a:p>
                      <a:pPr algn="ctr"/>
                      <a:r>
                        <a:rPr lang="en-US" dirty="0"/>
                        <a:t>64</a:t>
                      </a:r>
                    </a:p>
                  </a:txBody>
                  <a:tcPr anchor="ctr"/>
                </a:tc>
                <a:tc>
                  <a:txBody>
                    <a:bodyPr/>
                    <a:lstStyle/>
                    <a:p>
                      <a:pPr algn="ctr"/>
                      <a:r>
                        <a:rPr lang="en-US" dirty="0"/>
                        <a:t>73</a:t>
                      </a:r>
                    </a:p>
                  </a:txBody>
                  <a:tcPr anchor="ctr"/>
                </a:tc>
                <a:tc>
                  <a:txBody>
                    <a:bodyPr/>
                    <a:lstStyle/>
                    <a:p>
                      <a:pPr algn="ctr"/>
                      <a:r>
                        <a:rPr lang="en-US" dirty="0"/>
                        <a:t>81</a:t>
                      </a:r>
                    </a:p>
                  </a:txBody>
                  <a:tcPr anchor="ctr"/>
                </a:tc>
                <a:tc>
                  <a:txBody>
                    <a:bodyPr/>
                    <a:lstStyle/>
                    <a:p>
                      <a:pPr algn="ctr"/>
                      <a:r>
                        <a:rPr lang="en-US" dirty="0"/>
                        <a:t>89</a:t>
                      </a:r>
                    </a:p>
                  </a:txBody>
                  <a:tcPr anchor="ctr"/>
                </a:tc>
                <a:tc>
                  <a:txBody>
                    <a:bodyPr/>
                    <a:lstStyle/>
                    <a:p>
                      <a:pPr algn="ctr"/>
                      <a:r>
                        <a:rPr lang="en-US" dirty="0"/>
                        <a:t>92</a:t>
                      </a:r>
                    </a:p>
                  </a:txBody>
                  <a:tcPr anchor="ctr"/>
                </a:tc>
                <a:tc>
                  <a:txBody>
                    <a:bodyPr/>
                    <a:lstStyle/>
                    <a:p>
                      <a:pPr algn="ctr"/>
                      <a:r>
                        <a:rPr lang="en-US" dirty="0"/>
                        <a:t>91</a:t>
                      </a:r>
                    </a:p>
                  </a:txBody>
                  <a:tcPr anchor="ctr"/>
                </a:tc>
                <a:tc>
                  <a:txBody>
                    <a:bodyPr/>
                    <a:lstStyle/>
                    <a:p>
                      <a:pPr algn="ctr"/>
                      <a:r>
                        <a:rPr lang="en-US" dirty="0"/>
                        <a:t>85</a:t>
                      </a:r>
                    </a:p>
                  </a:txBody>
                  <a:tcPr anchor="ctr"/>
                </a:tc>
                <a:tc>
                  <a:txBody>
                    <a:bodyPr/>
                    <a:lstStyle/>
                    <a:p>
                      <a:pPr algn="ctr"/>
                      <a:r>
                        <a:rPr lang="en-US" dirty="0"/>
                        <a:t>74</a:t>
                      </a:r>
                    </a:p>
                  </a:txBody>
                  <a:tcPr anchor="ctr"/>
                </a:tc>
                <a:tc>
                  <a:txBody>
                    <a:bodyPr/>
                    <a:lstStyle/>
                    <a:p>
                      <a:pPr algn="ctr"/>
                      <a:r>
                        <a:rPr lang="en-US" dirty="0"/>
                        <a:t>63</a:t>
                      </a:r>
                    </a:p>
                  </a:txBody>
                  <a:tcPr anchor="ctr"/>
                </a:tc>
                <a:tc>
                  <a:txBody>
                    <a:bodyPr/>
                    <a:lstStyle/>
                    <a:p>
                      <a:pPr algn="ctr"/>
                      <a:r>
                        <a:rPr lang="en-US" dirty="0"/>
                        <a:t>52</a:t>
                      </a:r>
                    </a:p>
                  </a:txBody>
                  <a:tcPr anchor="ctr"/>
                </a:tc>
                <a:extLst>
                  <a:ext uri="{0D108BD9-81ED-4DB2-BD59-A6C34878D82A}">
                    <a16:rowId xmlns:a16="http://schemas.microsoft.com/office/drawing/2014/main" val="2952767584"/>
                  </a:ext>
                </a:extLst>
              </a:tr>
              <a:tr h="370840">
                <a:tc>
                  <a:txBody>
                    <a:bodyPr/>
                    <a:lstStyle/>
                    <a:p>
                      <a:r>
                        <a:rPr lang="en-US" sz="1600" dirty="0"/>
                        <a:t>Avg Precipitation (in)</a:t>
                      </a:r>
                    </a:p>
                  </a:txBody>
                  <a:tcPr anchor="ctr"/>
                </a:tc>
                <a:tc>
                  <a:txBody>
                    <a:bodyPr/>
                    <a:lstStyle/>
                    <a:p>
                      <a:pPr algn="ctr"/>
                      <a:r>
                        <a:rPr lang="en-US" dirty="0"/>
                        <a:t>3.98</a:t>
                      </a:r>
                    </a:p>
                  </a:txBody>
                  <a:tcPr anchor="ctr"/>
                </a:tc>
                <a:tc>
                  <a:txBody>
                    <a:bodyPr/>
                    <a:lstStyle/>
                    <a:p>
                      <a:pPr algn="ctr"/>
                      <a:r>
                        <a:rPr lang="en-US" dirty="0"/>
                        <a:t>4.39</a:t>
                      </a:r>
                    </a:p>
                  </a:txBody>
                  <a:tcPr anchor="ctr"/>
                </a:tc>
                <a:tc>
                  <a:txBody>
                    <a:bodyPr/>
                    <a:lstStyle/>
                    <a:p>
                      <a:pPr algn="ctr"/>
                      <a:r>
                        <a:rPr lang="en-US" dirty="0"/>
                        <a:t>5.16</a:t>
                      </a:r>
                    </a:p>
                  </a:txBody>
                  <a:tcPr anchor="ctr"/>
                </a:tc>
                <a:tc>
                  <a:txBody>
                    <a:bodyPr/>
                    <a:lstStyle/>
                    <a:p>
                      <a:pPr algn="ctr"/>
                      <a:r>
                        <a:rPr lang="en-US" dirty="0"/>
                        <a:t>5.50</a:t>
                      </a:r>
                    </a:p>
                  </a:txBody>
                  <a:tcPr anchor="ctr"/>
                </a:tc>
                <a:tc>
                  <a:txBody>
                    <a:bodyPr/>
                    <a:lstStyle/>
                    <a:p>
                      <a:pPr algn="ctr"/>
                      <a:r>
                        <a:rPr lang="en-US" dirty="0"/>
                        <a:t>5.25</a:t>
                      </a:r>
                    </a:p>
                  </a:txBody>
                  <a:tcPr anchor="ctr"/>
                </a:tc>
                <a:tc>
                  <a:txBody>
                    <a:bodyPr/>
                    <a:lstStyle/>
                    <a:p>
                      <a:pPr algn="ctr"/>
                      <a:r>
                        <a:rPr lang="en-US" dirty="0"/>
                        <a:t>3.63</a:t>
                      </a:r>
                    </a:p>
                  </a:txBody>
                  <a:tcPr anchor="ctr"/>
                </a:tc>
                <a:tc>
                  <a:txBody>
                    <a:bodyPr/>
                    <a:lstStyle/>
                    <a:p>
                      <a:pPr algn="ctr"/>
                      <a:r>
                        <a:rPr lang="en-US" dirty="0"/>
                        <a:t>4.59</a:t>
                      </a:r>
                    </a:p>
                  </a:txBody>
                  <a:tcPr anchor="ctr"/>
                </a:tc>
                <a:tc>
                  <a:txBody>
                    <a:bodyPr/>
                    <a:lstStyle/>
                    <a:p>
                      <a:pPr algn="ctr"/>
                      <a:r>
                        <a:rPr lang="en-US" dirty="0"/>
                        <a:t>2.88</a:t>
                      </a:r>
                    </a:p>
                  </a:txBody>
                  <a:tcPr anchor="ctr"/>
                </a:tc>
                <a:tc>
                  <a:txBody>
                    <a:bodyPr/>
                    <a:lstStyle/>
                    <a:p>
                      <a:pPr algn="ctr"/>
                      <a:r>
                        <a:rPr lang="en-US" dirty="0"/>
                        <a:t>3.09</a:t>
                      </a:r>
                    </a:p>
                  </a:txBody>
                  <a:tcPr anchor="ctr"/>
                </a:tc>
                <a:tc>
                  <a:txBody>
                    <a:bodyPr/>
                    <a:lstStyle/>
                    <a:p>
                      <a:pPr algn="ctr"/>
                      <a:r>
                        <a:rPr lang="en-US" dirty="0"/>
                        <a:t>3.98</a:t>
                      </a:r>
                    </a:p>
                  </a:txBody>
                  <a:tcPr anchor="ctr"/>
                </a:tc>
                <a:tc>
                  <a:txBody>
                    <a:bodyPr/>
                    <a:lstStyle/>
                    <a:p>
                      <a:pPr algn="ctr"/>
                      <a:r>
                        <a:rPr lang="en-US" dirty="0"/>
                        <a:t>5.49</a:t>
                      </a:r>
                    </a:p>
                  </a:txBody>
                  <a:tcPr anchor="ctr"/>
                </a:tc>
                <a:tc>
                  <a:txBody>
                    <a:bodyPr/>
                    <a:lstStyle/>
                    <a:p>
                      <a:pPr algn="ctr"/>
                      <a:r>
                        <a:rPr lang="en-US" dirty="0"/>
                        <a:t>5.74</a:t>
                      </a:r>
                    </a:p>
                  </a:txBody>
                  <a:tcPr anchor="ctr"/>
                </a:tc>
                <a:extLst>
                  <a:ext uri="{0D108BD9-81ED-4DB2-BD59-A6C34878D82A}">
                    <a16:rowId xmlns:a16="http://schemas.microsoft.com/office/drawing/2014/main" val="1253718118"/>
                  </a:ext>
                </a:extLst>
              </a:tr>
            </a:tbl>
          </a:graphicData>
        </a:graphic>
      </p:graphicFrame>
      <p:sp>
        <p:nvSpPr>
          <p:cNvPr id="7" name="TextBox 6">
            <a:extLst>
              <a:ext uri="{FF2B5EF4-FFF2-40B4-BE49-F238E27FC236}">
                <a16:creationId xmlns:a16="http://schemas.microsoft.com/office/drawing/2014/main" id="{DE5B0AA1-216F-A145-9717-D4E1118FB744}"/>
              </a:ext>
            </a:extLst>
          </p:cNvPr>
          <p:cNvSpPr txBox="1"/>
          <p:nvPr/>
        </p:nvSpPr>
        <p:spPr>
          <a:xfrm>
            <a:off x="810000" y="2265412"/>
            <a:ext cx="11064240" cy="830997"/>
          </a:xfrm>
          <a:prstGeom prst="rect">
            <a:avLst/>
          </a:prstGeom>
          <a:noFill/>
        </p:spPr>
        <p:txBody>
          <a:bodyPr wrap="square" rtlCol="0">
            <a:spAutoFit/>
          </a:bodyPr>
          <a:lstStyle/>
          <a:p>
            <a:r>
              <a:rPr lang="en-US" sz="1600" dirty="0"/>
              <a:t>A farmer from the Memphis area is considering new crops to grow. The farmer compares the growth requirements of sweet potatoes, sugarcane, and asparagus. Use the weather data for Memphis and the growth needs of each plant to determine which plant is most suitable to grow in the Memphis area.</a:t>
            </a:r>
          </a:p>
        </p:txBody>
      </p:sp>
      <p:graphicFrame>
        <p:nvGraphicFramePr>
          <p:cNvPr id="8" name="Table 7">
            <a:extLst>
              <a:ext uri="{FF2B5EF4-FFF2-40B4-BE49-F238E27FC236}">
                <a16:creationId xmlns:a16="http://schemas.microsoft.com/office/drawing/2014/main" id="{C88FBC92-9469-D74F-8ADB-9D0A78CFE584}"/>
              </a:ext>
            </a:extLst>
          </p:cNvPr>
          <p:cNvGraphicFramePr>
            <a:graphicFrameLocks noGrp="1"/>
          </p:cNvGraphicFramePr>
          <p:nvPr/>
        </p:nvGraphicFramePr>
        <p:xfrm>
          <a:off x="990599" y="5035438"/>
          <a:ext cx="102108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6616490"/>
                    </a:ext>
                  </a:extLst>
                </a:gridCol>
                <a:gridCol w="2032000">
                  <a:extLst>
                    <a:ext uri="{9D8B030D-6E8A-4147-A177-3AD203B41FA5}">
                      <a16:colId xmlns:a16="http://schemas.microsoft.com/office/drawing/2014/main" val="3867778030"/>
                    </a:ext>
                  </a:extLst>
                </a:gridCol>
                <a:gridCol w="2032000">
                  <a:extLst>
                    <a:ext uri="{9D8B030D-6E8A-4147-A177-3AD203B41FA5}">
                      <a16:colId xmlns:a16="http://schemas.microsoft.com/office/drawing/2014/main" val="2205400482"/>
                    </a:ext>
                  </a:extLst>
                </a:gridCol>
                <a:gridCol w="2032000">
                  <a:extLst>
                    <a:ext uri="{9D8B030D-6E8A-4147-A177-3AD203B41FA5}">
                      <a16:colId xmlns:a16="http://schemas.microsoft.com/office/drawing/2014/main" val="1571169960"/>
                    </a:ext>
                  </a:extLst>
                </a:gridCol>
              </a:tblGrid>
              <a:tr h="370840">
                <a:tc>
                  <a:txBody>
                    <a:bodyPr/>
                    <a:lstStyle/>
                    <a:p>
                      <a:r>
                        <a:rPr lang="en-US" dirty="0"/>
                        <a:t>Plant Type</a:t>
                      </a:r>
                    </a:p>
                  </a:txBody>
                  <a:tcPr anchor="ctr"/>
                </a:tc>
                <a:tc>
                  <a:txBody>
                    <a:bodyPr/>
                    <a:lstStyle/>
                    <a:p>
                      <a:r>
                        <a:rPr lang="en-US" dirty="0"/>
                        <a:t>Sweet Potato</a:t>
                      </a:r>
                    </a:p>
                  </a:txBody>
                  <a:tcPr anchor="ctr"/>
                </a:tc>
                <a:tc>
                  <a:txBody>
                    <a:bodyPr/>
                    <a:lstStyle/>
                    <a:p>
                      <a:r>
                        <a:rPr lang="en-US" dirty="0"/>
                        <a:t>Sugarcane</a:t>
                      </a:r>
                    </a:p>
                  </a:txBody>
                  <a:tcPr anchor="ctr"/>
                </a:tc>
                <a:tc>
                  <a:txBody>
                    <a:bodyPr/>
                    <a:lstStyle/>
                    <a:p>
                      <a:r>
                        <a:rPr lang="en-US" dirty="0"/>
                        <a:t>Asparagus</a:t>
                      </a:r>
                    </a:p>
                  </a:txBody>
                  <a:tcPr anchor="ctr"/>
                </a:tc>
                <a:extLst>
                  <a:ext uri="{0D108BD9-81ED-4DB2-BD59-A6C34878D82A}">
                    <a16:rowId xmlns:a16="http://schemas.microsoft.com/office/drawing/2014/main" val="3686887301"/>
                  </a:ext>
                </a:extLst>
              </a:tr>
              <a:tr h="370840">
                <a:tc>
                  <a:txBody>
                    <a:bodyPr/>
                    <a:lstStyle/>
                    <a:p>
                      <a:r>
                        <a:rPr lang="en-US" dirty="0"/>
                        <a:t>Growing Temperature Range (</a:t>
                      </a:r>
                      <a:r>
                        <a:rPr lang="en-US" baseline="30000" dirty="0"/>
                        <a:t>o</a:t>
                      </a:r>
                      <a:r>
                        <a:rPr lang="en-US" dirty="0"/>
                        <a:t> F)</a:t>
                      </a:r>
                    </a:p>
                  </a:txBody>
                  <a:tcPr anchor="ctr"/>
                </a:tc>
                <a:tc>
                  <a:txBody>
                    <a:bodyPr/>
                    <a:lstStyle/>
                    <a:p>
                      <a:pPr algn="ctr"/>
                      <a:r>
                        <a:rPr lang="en-US" dirty="0"/>
                        <a:t>75-95</a:t>
                      </a:r>
                    </a:p>
                  </a:txBody>
                  <a:tcPr anchor="ctr"/>
                </a:tc>
                <a:tc>
                  <a:txBody>
                    <a:bodyPr/>
                    <a:lstStyle/>
                    <a:p>
                      <a:pPr algn="ctr"/>
                      <a:r>
                        <a:rPr lang="en-US" dirty="0"/>
                        <a:t>85-95</a:t>
                      </a:r>
                    </a:p>
                  </a:txBody>
                  <a:tcPr anchor="ctr"/>
                </a:tc>
                <a:tc>
                  <a:txBody>
                    <a:bodyPr/>
                    <a:lstStyle/>
                    <a:p>
                      <a:pPr algn="ctr"/>
                      <a:r>
                        <a:rPr lang="en-US" dirty="0"/>
                        <a:t>70-80</a:t>
                      </a:r>
                    </a:p>
                  </a:txBody>
                  <a:tcPr anchor="ctr"/>
                </a:tc>
                <a:extLst>
                  <a:ext uri="{0D108BD9-81ED-4DB2-BD59-A6C34878D82A}">
                    <a16:rowId xmlns:a16="http://schemas.microsoft.com/office/drawing/2014/main" val="703967779"/>
                  </a:ext>
                </a:extLst>
              </a:tr>
              <a:tr h="370840">
                <a:tc>
                  <a:txBody>
                    <a:bodyPr/>
                    <a:lstStyle/>
                    <a:p>
                      <a:r>
                        <a:rPr lang="en-US" dirty="0"/>
                        <a:t>Monthly Precipitation needed (in)</a:t>
                      </a:r>
                    </a:p>
                  </a:txBody>
                  <a:tcPr anchor="ctr"/>
                </a:tc>
                <a:tc>
                  <a:txBody>
                    <a:bodyPr/>
                    <a:lstStyle/>
                    <a:p>
                      <a:pPr algn="ctr"/>
                      <a:r>
                        <a:rPr lang="en-US" dirty="0"/>
                        <a:t>3-4</a:t>
                      </a:r>
                    </a:p>
                  </a:txBody>
                  <a:tcPr anchor="ctr"/>
                </a:tc>
                <a:tc>
                  <a:txBody>
                    <a:bodyPr/>
                    <a:lstStyle/>
                    <a:p>
                      <a:pPr algn="ctr"/>
                      <a:r>
                        <a:rPr lang="en-US" dirty="0"/>
                        <a:t>7-9 </a:t>
                      </a:r>
                    </a:p>
                  </a:txBody>
                  <a:tcPr anchor="ctr"/>
                </a:tc>
                <a:tc>
                  <a:txBody>
                    <a:bodyPr/>
                    <a:lstStyle/>
                    <a:p>
                      <a:pPr algn="ctr"/>
                      <a:r>
                        <a:rPr lang="en-US" dirty="0"/>
                        <a:t>5-8</a:t>
                      </a:r>
                    </a:p>
                  </a:txBody>
                  <a:tcPr anchor="ctr"/>
                </a:tc>
                <a:extLst>
                  <a:ext uri="{0D108BD9-81ED-4DB2-BD59-A6C34878D82A}">
                    <a16:rowId xmlns:a16="http://schemas.microsoft.com/office/drawing/2014/main" val="1077569020"/>
                  </a:ext>
                </a:extLst>
              </a:tr>
              <a:tr h="370840">
                <a:tc>
                  <a:txBody>
                    <a:bodyPr/>
                    <a:lstStyle/>
                    <a:p>
                      <a:r>
                        <a:rPr lang="en-US" dirty="0"/>
                        <a:t>Number of months required</a:t>
                      </a:r>
                    </a:p>
                  </a:txBody>
                  <a:tcPr anchor="ctr"/>
                </a:tc>
                <a:tc>
                  <a:txBody>
                    <a:bodyPr/>
                    <a:lstStyle/>
                    <a:p>
                      <a:pPr algn="ctr"/>
                      <a:r>
                        <a:rPr lang="en-US" dirty="0"/>
                        <a:t>4</a:t>
                      </a:r>
                    </a:p>
                  </a:txBody>
                  <a:tcPr anchor="ctr"/>
                </a:tc>
                <a:tc>
                  <a:txBody>
                    <a:bodyPr/>
                    <a:lstStyle/>
                    <a:p>
                      <a:pPr algn="ctr"/>
                      <a:r>
                        <a:rPr lang="en-US" dirty="0"/>
                        <a:t>7-8</a:t>
                      </a:r>
                    </a:p>
                  </a:txBody>
                  <a:tcPr anchor="ctr"/>
                </a:tc>
                <a:tc>
                  <a:txBody>
                    <a:bodyPr/>
                    <a:lstStyle/>
                    <a:p>
                      <a:pPr algn="ctr"/>
                      <a:r>
                        <a:rPr lang="en-US" dirty="0"/>
                        <a:t>4</a:t>
                      </a:r>
                    </a:p>
                  </a:txBody>
                  <a:tcPr anchor="ctr"/>
                </a:tc>
                <a:extLst>
                  <a:ext uri="{0D108BD9-81ED-4DB2-BD59-A6C34878D82A}">
                    <a16:rowId xmlns:a16="http://schemas.microsoft.com/office/drawing/2014/main" val="625201597"/>
                  </a:ext>
                </a:extLst>
              </a:tr>
            </a:tbl>
          </a:graphicData>
        </a:graphic>
      </p:graphicFrame>
      <p:sp>
        <p:nvSpPr>
          <p:cNvPr id="3" name="Oval 2">
            <a:extLst>
              <a:ext uri="{FF2B5EF4-FFF2-40B4-BE49-F238E27FC236}">
                <a16:creationId xmlns:a16="http://schemas.microsoft.com/office/drawing/2014/main" id="{5D41CF56-819B-6547-8708-56F79D1865A1}"/>
              </a:ext>
            </a:extLst>
          </p:cNvPr>
          <p:cNvSpPr/>
          <p:nvPr/>
        </p:nvSpPr>
        <p:spPr>
          <a:xfrm>
            <a:off x="5956297" y="6134582"/>
            <a:ext cx="385823"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78A8D4-6451-E34F-ADA7-4AFD6D799815}"/>
              </a:ext>
            </a:extLst>
          </p:cNvPr>
          <p:cNvSpPr/>
          <p:nvPr/>
        </p:nvSpPr>
        <p:spPr>
          <a:xfrm>
            <a:off x="5693130" y="5392902"/>
            <a:ext cx="846566"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CF68C04-40E1-8346-A209-F1AF5B20A158}"/>
              </a:ext>
            </a:extLst>
          </p:cNvPr>
          <p:cNvSpPr/>
          <p:nvPr/>
        </p:nvSpPr>
        <p:spPr>
          <a:xfrm>
            <a:off x="6096000" y="3793152"/>
            <a:ext cx="3603585" cy="38421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3AEE2B-2F70-0044-90F8-3ED1B03EB285}"/>
              </a:ext>
            </a:extLst>
          </p:cNvPr>
          <p:cNvSpPr txBox="1"/>
          <p:nvPr/>
        </p:nvSpPr>
        <p:spPr>
          <a:xfrm>
            <a:off x="4607889" y="4582506"/>
            <a:ext cx="6364911" cy="369332"/>
          </a:xfrm>
          <a:prstGeom prst="rect">
            <a:avLst/>
          </a:prstGeom>
          <a:noFill/>
        </p:spPr>
        <p:txBody>
          <a:bodyPr wrap="square" rtlCol="0">
            <a:spAutoFit/>
          </a:bodyPr>
          <a:lstStyle/>
          <a:p>
            <a:r>
              <a:rPr lang="en-US" dirty="0">
                <a:solidFill>
                  <a:srgbClr val="FF0000"/>
                </a:solidFill>
              </a:rPr>
              <a:t>There ARE enough months with the right temperature</a:t>
            </a:r>
          </a:p>
        </p:txBody>
      </p:sp>
    </p:spTree>
    <p:extLst>
      <p:ext uri="{BB962C8B-B14F-4D97-AF65-F5344CB8AC3E}">
        <p14:creationId xmlns:p14="http://schemas.microsoft.com/office/powerpoint/2010/main" val="949441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5">
      <a:dk1>
        <a:srgbClr val="000000"/>
      </a:dk1>
      <a:lt1>
        <a:srgbClr val="000000"/>
      </a:lt1>
      <a:dk2>
        <a:srgbClr val="C0C0C0"/>
      </a:dk2>
      <a:lt2>
        <a:srgbClr val="636363"/>
      </a:lt2>
      <a:accent1>
        <a:srgbClr val="0432FF"/>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209</TotalTime>
  <Words>1374</Words>
  <Application>Microsoft Macintosh PowerPoint</Application>
  <PresentationFormat>Widescreen</PresentationFormat>
  <Paragraphs>322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2</vt:lpstr>
      <vt:lpstr>Quotable</vt:lpstr>
      <vt:lpstr>Weather and Climate Data   March 26</vt:lpstr>
      <vt:lpstr>Climate vs. Weather </vt:lpstr>
      <vt:lpstr>Probable Local Weather Patterns</vt:lpstr>
      <vt:lpstr>Probable Local Weather Patterns</vt:lpstr>
      <vt:lpstr>Probable Local Weather Patterns</vt:lpstr>
      <vt:lpstr>PowerPoint Presentation</vt:lpstr>
      <vt:lpstr>Analyzing and Interpreting Weather Data</vt:lpstr>
      <vt:lpstr>Analyzing and Interpreting Weather Data  </vt:lpstr>
      <vt:lpstr>Analyzing and Interpreting Weather Data  </vt:lpstr>
      <vt:lpstr>Analyzing and Interpreting Weather Data  </vt:lpstr>
      <vt:lpstr>Analyzing and Interpreting Weather Data  </vt:lpstr>
      <vt:lpstr>Analyzing and Interpreting Weather Data  </vt:lpstr>
      <vt:lpstr>Exit Ticket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Weather Data   March 26</dc:title>
  <dc:creator>Jennifer Lea Simmons (jlsmmns2)</dc:creator>
  <cp:lastModifiedBy>Jennifer Lea Simmons (jlsmmns2)</cp:lastModifiedBy>
  <cp:revision>18</cp:revision>
  <dcterms:created xsi:type="dcterms:W3CDTF">2020-03-26T05:19:48Z</dcterms:created>
  <dcterms:modified xsi:type="dcterms:W3CDTF">2020-03-26T08:49:31Z</dcterms:modified>
</cp:coreProperties>
</file>