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23"/>
  </p:notesMasterIdLst>
  <p:sldIdLst>
    <p:sldId id="256" r:id="rId2"/>
    <p:sldId id="266" r:id="rId3"/>
    <p:sldId id="257" r:id="rId4"/>
    <p:sldId id="258" r:id="rId5"/>
    <p:sldId id="261" r:id="rId6"/>
    <p:sldId id="262" r:id="rId7"/>
    <p:sldId id="263" r:id="rId8"/>
    <p:sldId id="265" r:id="rId9"/>
    <p:sldId id="260" r:id="rId10"/>
    <p:sldId id="264" r:id="rId11"/>
    <p:sldId id="267" r:id="rId12"/>
    <p:sldId id="268" r:id="rId13"/>
    <p:sldId id="269" r:id="rId14"/>
    <p:sldId id="270" r:id="rId15"/>
    <p:sldId id="271" r:id="rId16"/>
    <p:sldId id="272" r:id="rId17"/>
    <p:sldId id="276" r:id="rId18"/>
    <p:sldId id="273" r:id="rId19"/>
    <p:sldId id="277" r:id="rId20"/>
    <p:sldId id="275"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2"/>
  </p:normalViewPr>
  <p:slideViewPr>
    <p:cSldViewPr snapToGrid="0" snapToObjects="1">
      <p:cViewPr varScale="1">
        <p:scale>
          <a:sx n="121" d="100"/>
          <a:sy n="121" d="100"/>
        </p:scale>
        <p:origin x="20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CB9BB-688C-004D-87AE-866437752705}" type="datetimeFigureOut">
              <a:rPr lang="en-US" smtClean="0"/>
              <a:t>3/13/20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17980-B663-3040-B9A7-BF0E25442C24}" type="slidenum">
              <a:rPr lang="en-US" smtClean="0"/>
              <a:t>‹#›</a:t>
            </a:fld>
            <a:endParaRPr lang="en-US"/>
          </a:p>
        </p:txBody>
      </p:sp>
    </p:spTree>
    <p:extLst>
      <p:ext uri="{BB962C8B-B14F-4D97-AF65-F5344CB8AC3E}">
        <p14:creationId xmlns:p14="http://schemas.microsoft.com/office/powerpoint/2010/main" val="237647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17980-B663-3040-B9A7-BF0E25442C24}" type="slidenum">
              <a:rPr lang="en-US" smtClean="0"/>
              <a:t>10</a:t>
            </a:fld>
            <a:endParaRPr lang="en-US"/>
          </a:p>
        </p:txBody>
      </p:sp>
    </p:spTree>
    <p:extLst>
      <p:ext uri="{BB962C8B-B14F-4D97-AF65-F5344CB8AC3E}">
        <p14:creationId xmlns:p14="http://schemas.microsoft.com/office/powerpoint/2010/main" val="104315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373088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4278-E579-1E47-A3AA-DB72D32B5645}"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339478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3D394278-E579-1E47-A3AA-DB72D32B5645}"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6621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3D394278-E579-1E47-A3AA-DB72D32B5645}" type="datetimeFigureOut">
              <a:rPr lang="en-US" smtClean="0"/>
              <a:t>3/13/20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56109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927360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3285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94123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94278-E579-1E47-A3AA-DB72D32B5645}"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29326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94278-E579-1E47-A3AA-DB72D32B5645}"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400681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394278-E579-1E47-A3AA-DB72D32B5645}" type="datetimeFigureOut">
              <a:rPr lang="en-US" smtClean="0"/>
              <a:t>3/13/20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406800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94278-E579-1E47-A3AA-DB72D32B5645}" type="datetimeFigureOut">
              <a:rPr lang="en-US" smtClean="0"/>
              <a:t>3/13/20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71928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94278-E579-1E47-A3AA-DB72D32B5645}" type="datetimeFigureOut">
              <a:rPr lang="en-US" smtClean="0"/>
              <a:t>3/13/20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76137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4278-E579-1E47-A3AA-DB72D32B5645}"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421080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D394278-E579-1E47-A3AA-DB72D32B5645}" type="datetimeFigureOut">
              <a:rPr lang="en-US" smtClean="0"/>
              <a:t>3/13/20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34234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D394278-E579-1E47-A3AA-DB72D32B5645}" type="datetimeFigureOut">
              <a:rPr lang="en-US" smtClean="0"/>
              <a:t>3/13/20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93DB98B-7922-2747-BCF2-C6705E409DA9}" type="slidenum">
              <a:rPr lang="en-US" smtClean="0"/>
              <a:t>‹#›</a:t>
            </a:fld>
            <a:endParaRPr lang="en-US"/>
          </a:p>
        </p:txBody>
      </p:sp>
    </p:spTree>
    <p:extLst>
      <p:ext uri="{BB962C8B-B14F-4D97-AF65-F5344CB8AC3E}">
        <p14:creationId xmlns:p14="http://schemas.microsoft.com/office/powerpoint/2010/main" val="3529705928"/>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eanservice.noaa.gov/facts/upwelling.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quatic.uoguelph.ca/oceans/AtlanticOceanWeb/NACurrents/Cause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ceanservice.noaa.gov/facts/conveyor.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eanservice.noaa.gov/education/tutorial_currents/05conveyor1.html" TargetMode="External"/><Relationship Id="rId2" Type="http://schemas.openxmlformats.org/officeDocument/2006/relationships/hyperlink" Target="https://www.youtube.com/watch?v=7fqOtgG6vi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94E0-991F-564A-ACCF-0072D4B0D79E}"/>
              </a:ext>
            </a:extLst>
          </p:cNvPr>
          <p:cNvSpPr>
            <a:spLocks noGrp="1"/>
          </p:cNvSpPr>
          <p:nvPr>
            <p:ph type="ctrTitle"/>
          </p:nvPr>
        </p:nvSpPr>
        <p:spPr>
          <a:xfrm>
            <a:off x="810001" y="1449147"/>
            <a:ext cx="10572000" cy="2243177"/>
          </a:xfrm>
        </p:spPr>
        <p:txBody>
          <a:bodyPr/>
          <a:lstStyle/>
          <a:p>
            <a:r>
              <a:rPr lang="en-US" dirty="0"/>
              <a:t>Science</a:t>
            </a:r>
            <a:br>
              <a:rPr lang="en-US" dirty="0"/>
            </a:br>
            <a:r>
              <a:rPr lang="en-US" sz="2800" dirty="0"/>
              <a:t>   </a:t>
            </a:r>
            <a:br>
              <a:rPr lang="en-US" sz="2800" dirty="0"/>
            </a:br>
            <a:r>
              <a:rPr lang="en-US" sz="2800" dirty="0"/>
              <a:t>March 16-20	</a:t>
            </a:r>
            <a:endParaRPr lang="en-US" sz="1600" dirty="0"/>
          </a:p>
        </p:txBody>
      </p:sp>
      <p:sp>
        <p:nvSpPr>
          <p:cNvPr id="3" name="Subtitle 2">
            <a:extLst>
              <a:ext uri="{FF2B5EF4-FFF2-40B4-BE49-F238E27FC236}">
                <a16:creationId xmlns:a16="http://schemas.microsoft.com/office/drawing/2014/main" id="{46F7E9D8-796E-AB4B-82C1-2594B7BE9534}"/>
              </a:ext>
            </a:extLst>
          </p:cNvPr>
          <p:cNvSpPr>
            <a:spLocks noGrp="1"/>
          </p:cNvSpPr>
          <p:nvPr>
            <p:ph type="subTitle" idx="1"/>
          </p:nvPr>
        </p:nvSpPr>
        <p:spPr>
          <a:xfrm>
            <a:off x="724940" y="5185153"/>
            <a:ext cx="11013403" cy="1577154"/>
          </a:xfrm>
        </p:spPr>
        <p:txBody>
          <a:bodyPr>
            <a:noAutofit/>
          </a:bodyPr>
          <a:lstStyle/>
          <a:p>
            <a:r>
              <a:rPr lang="en-US" b="1" dirty="0"/>
              <a:t>Gather evidence to justify that oceanic convection currents are caused by the sun’s transfer of heat energy and differences in salt concentration leading to global water movement.</a:t>
            </a:r>
          </a:p>
          <a:p>
            <a:endParaRPr lang="en-US" sz="900" b="1" dirty="0"/>
          </a:p>
          <a:p>
            <a:r>
              <a:rPr lang="en-US" b="1" dirty="0"/>
              <a:t>Construct an explanation for how atmospheric flow, geographic features, and ocean currents affect the climate of a region through heat transfer. </a:t>
            </a:r>
          </a:p>
          <a:p>
            <a:endParaRPr lang="en-US" b="1" dirty="0"/>
          </a:p>
        </p:txBody>
      </p:sp>
    </p:spTree>
    <p:extLst>
      <p:ext uri="{BB962C8B-B14F-4D97-AF65-F5344CB8AC3E}">
        <p14:creationId xmlns:p14="http://schemas.microsoft.com/office/powerpoint/2010/main" val="300452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076C-C832-DA4F-9F6A-04753D696684}"/>
              </a:ext>
            </a:extLst>
          </p:cNvPr>
          <p:cNvSpPr>
            <a:spLocks noGrp="1"/>
          </p:cNvSpPr>
          <p:nvPr>
            <p:ph type="title"/>
          </p:nvPr>
        </p:nvSpPr>
        <p:spPr/>
        <p:txBody>
          <a:bodyPr/>
          <a:lstStyle/>
          <a:p>
            <a:r>
              <a:rPr lang="en-US" dirty="0"/>
              <a:t>Upwelling in the Ocean</a:t>
            </a:r>
          </a:p>
        </p:txBody>
      </p:sp>
      <p:sp>
        <p:nvSpPr>
          <p:cNvPr id="3" name="Content Placeholder 2">
            <a:extLst>
              <a:ext uri="{FF2B5EF4-FFF2-40B4-BE49-F238E27FC236}">
                <a16:creationId xmlns:a16="http://schemas.microsoft.com/office/drawing/2014/main" id="{502852B3-FB36-C540-A73E-6C16324B4C99}"/>
              </a:ext>
            </a:extLst>
          </p:cNvPr>
          <p:cNvSpPr>
            <a:spLocks noGrp="1"/>
          </p:cNvSpPr>
          <p:nvPr>
            <p:ph idx="1"/>
          </p:nvPr>
        </p:nvSpPr>
        <p:spPr>
          <a:xfrm>
            <a:off x="238033" y="1976889"/>
            <a:ext cx="11715931" cy="4881111"/>
          </a:xfrm>
        </p:spPr>
        <p:txBody>
          <a:bodyPr>
            <a:normAutofit/>
          </a:bodyPr>
          <a:lstStyle/>
          <a:p>
            <a:r>
              <a:rPr lang="en-US" dirty="0"/>
              <a:t>Upwelling is a process in the ocean related to ocean currents. Upwelling brings </a:t>
            </a:r>
            <a:r>
              <a:rPr lang="en-US" b="1" dirty="0">
                <a:solidFill>
                  <a:srgbClr val="FF0000"/>
                </a:solidFill>
              </a:rPr>
              <a:t>DEEP</a:t>
            </a:r>
            <a:r>
              <a:rPr lang="en-US" dirty="0"/>
              <a:t> ocean waters to the surface, increasing the circulation of ocean water.  </a:t>
            </a:r>
          </a:p>
          <a:p>
            <a:r>
              <a:rPr lang="en-US" dirty="0">
                <a:solidFill>
                  <a:srgbClr val="FF0000"/>
                </a:solidFill>
              </a:rPr>
              <a:t>Upwelling</a:t>
            </a:r>
            <a:r>
              <a:rPr lang="en-US" dirty="0"/>
              <a:t> is important because it </a:t>
            </a:r>
            <a:r>
              <a:rPr lang="en-US" dirty="0">
                <a:solidFill>
                  <a:srgbClr val="FF0000"/>
                </a:solidFill>
              </a:rPr>
              <a:t>moves the nutrients found deep in the ocean to the surface</a:t>
            </a:r>
            <a:r>
              <a:rPr lang="en-US" dirty="0"/>
              <a:t>, where they are needed. This enables the small amount of ocean water that is used by plants and most other marine organisms to meet the needs of very large and diverse populations.</a:t>
            </a:r>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3"/>
              </a:rPr>
              <a:t>https://oceanservice.noaa.gov/facts/upwelling.html</a:t>
            </a:r>
            <a:endParaRPr lang="en-US" dirty="0"/>
          </a:p>
        </p:txBody>
      </p:sp>
      <p:pic>
        <p:nvPicPr>
          <p:cNvPr id="3076" name="Picture 4" descr="illustration of upwelling">
            <a:extLst>
              <a:ext uri="{FF2B5EF4-FFF2-40B4-BE49-F238E27FC236}">
                <a16:creationId xmlns:a16="http://schemas.microsoft.com/office/drawing/2014/main" id="{F3090B6D-C899-8449-9C81-30917FEA5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28" y="3670855"/>
            <a:ext cx="699925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7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09F1-680D-5243-B50E-CB2D68CBCE31}"/>
              </a:ext>
            </a:extLst>
          </p:cNvPr>
          <p:cNvSpPr>
            <a:spLocks noGrp="1"/>
          </p:cNvSpPr>
          <p:nvPr>
            <p:ph type="title"/>
          </p:nvPr>
        </p:nvSpPr>
        <p:spPr/>
        <p:txBody>
          <a:bodyPr/>
          <a:lstStyle/>
          <a:p>
            <a:r>
              <a:rPr lang="en-US" dirty="0"/>
              <a:t>Heat Transfer and Climate</a:t>
            </a:r>
          </a:p>
        </p:txBody>
      </p:sp>
      <p:sp>
        <p:nvSpPr>
          <p:cNvPr id="3" name="Content Placeholder 2">
            <a:extLst>
              <a:ext uri="{FF2B5EF4-FFF2-40B4-BE49-F238E27FC236}">
                <a16:creationId xmlns:a16="http://schemas.microsoft.com/office/drawing/2014/main" id="{59B64519-638A-254E-ADF9-F4BABBB85F64}"/>
              </a:ext>
            </a:extLst>
          </p:cNvPr>
          <p:cNvSpPr>
            <a:spLocks noGrp="1"/>
          </p:cNvSpPr>
          <p:nvPr>
            <p:ph idx="1"/>
          </p:nvPr>
        </p:nvSpPr>
        <p:spPr/>
        <p:txBody>
          <a:bodyPr/>
          <a:lstStyle/>
          <a:p>
            <a:r>
              <a:rPr lang="en-US" dirty="0"/>
              <a:t>March 18-20 (slides 11-21)</a:t>
            </a:r>
          </a:p>
          <a:p>
            <a:r>
              <a:rPr lang="en-US" dirty="0"/>
              <a:t>Construct an explanation for how atmospheric flow, geographic features, and ocean currents affect the climate of a region through heat transfer.</a:t>
            </a:r>
          </a:p>
          <a:p>
            <a:endParaRPr lang="en-US" dirty="0"/>
          </a:p>
        </p:txBody>
      </p:sp>
    </p:spTree>
    <p:extLst>
      <p:ext uri="{BB962C8B-B14F-4D97-AF65-F5344CB8AC3E}">
        <p14:creationId xmlns:p14="http://schemas.microsoft.com/office/powerpoint/2010/main" val="413547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1BED-D18A-714F-BF34-B3DBFBD8532B}"/>
              </a:ext>
            </a:extLst>
          </p:cNvPr>
          <p:cNvSpPr>
            <a:spLocks noGrp="1"/>
          </p:cNvSpPr>
          <p:nvPr>
            <p:ph type="title"/>
          </p:nvPr>
        </p:nvSpPr>
        <p:spPr/>
        <p:txBody>
          <a:bodyPr/>
          <a:lstStyle/>
          <a:p>
            <a:r>
              <a:rPr lang="en-US" dirty="0"/>
              <a:t>Review of Atmospheric Flow</a:t>
            </a:r>
          </a:p>
        </p:txBody>
      </p:sp>
      <p:sp>
        <p:nvSpPr>
          <p:cNvPr id="3" name="Content Placeholder 2">
            <a:extLst>
              <a:ext uri="{FF2B5EF4-FFF2-40B4-BE49-F238E27FC236}">
                <a16:creationId xmlns:a16="http://schemas.microsoft.com/office/drawing/2014/main" id="{F6E19E4C-ED63-EF4E-90AA-4BCD45506C4B}"/>
              </a:ext>
            </a:extLst>
          </p:cNvPr>
          <p:cNvSpPr>
            <a:spLocks noGrp="1"/>
          </p:cNvSpPr>
          <p:nvPr>
            <p:ph idx="1"/>
          </p:nvPr>
        </p:nvSpPr>
        <p:spPr>
          <a:xfrm>
            <a:off x="338154" y="2199190"/>
            <a:ext cx="5889026" cy="3259630"/>
          </a:xfrm>
        </p:spPr>
        <p:txBody>
          <a:bodyPr>
            <a:normAutofit fontScale="92500"/>
          </a:bodyPr>
          <a:lstStyle/>
          <a:p>
            <a:r>
              <a:rPr lang="en-US" sz="2100" dirty="0"/>
              <a:t>The Earth is unevenly heated by the sun. The equator gets the most direct sunlight, and the poles get the least direct sunlight. This makes the air near the equator much hotter than the air near the poles.</a:t>
            </a:r>
          </a:p>
          <a:p>
            <a:endParaRPr lang="en-US" sz="2100" dirty="0"/>
          </a:p>
          <a:p>
            <a:r>
              <a:rPr lang="en-US" sz="2100" dirty="0"/>
              <a:t>Air is constantly moving around the Earth,                                                                                   even when there isn’t any wind. This allows for                                                                              air to change the temperature of an area.</a:t>
            </a:r>
            <a:endParaRPr lang="en-US" dirty="0"/>
          </a:p>
          <a:p>
            <a:pPr marL="0" indent="0">
              <a:buNone/>
            </a:pPr>
            <a:endParaRPr lang="en-US" sz="1200" dirty="0"/>
          </a:p>
        </p:txBody>
      </p:sp>
      <p:pic>
        <p:nvPicPr>
          <p:cNvPr id="8" name="Picture 7">
            <a:extLst>
              <a:ext uri="{FF2B5EF4-FFF2-40B4-BE49-F238E27FC236}">
                <a16:creationId xmlns:a16="http://schemas.microsoft.com/office/drawing/2014/main" id="{D435386E-3D47-564D-9652-B79F139310F5}"/>
              </a:ext>
            </a:extLst>
          </p:cNvPr>
          <p:cNvPicPr>
            <a:picLocks noChangeAspect="1"/>
          </p:cNvPicPr>
          <p:nvPr/>
        </p:nvPicPr>
        <p:blipFill rotWithShape="1">
          <a:blip r:embed="rId2"/>
          <a:srcRect l="545" t="1741" b="3162"/>
          <a:stretch/>
        </p:blipFill>
        <p:spPr>
          <a:xfrm>
            <a:off x="6336096" y="2082485"/>
            <a:ext cx="5517750" cy="3931920"/>
          </a:xfrm>
          <a:prstGeom prst="rect">
            <a:avLst/>
          </a:prstGeom>
        </p:spPr>
      </p:pic>
    </p:spTree>
    <p:extLst>
      <p:ext uri="{BB962C8B-B14F-4D97-AF65-F5344CB8AC3E}">
        <p14:creationId xmlns:p14="http://schemas.microsoft.com/office/powerpoint/2010/main" val="307262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CC1D-E55B-404F-AAD5-927BA2C56515}"/>
              </a:ext>
            </a:extLst>
          </p:cNvPr>
          <p:cNvSpPr>
            <a:spLocks noGrp="1"/>
          </p:cNvSpPr>
          <p:nvPr>
            <p:ph type="title"/>
          </p:nvPr>
        </p:nvSpPr>
        <p:spPr/>
        <p:txBody>
          <a:bodyPr/>
          <a:lstStyle/>
          <a:p>
            <a:r>
              <a:rPr lang="en-US" dirty="0"/>
              <a:t>Review of Atmospheric Flow</a:t>
            </a:r>
          </a:p>
        </p:txBody>
      </p:sp>
      <p:pic>
        <p:nvPicPr>
          <p:cNvPr id="16" name="Content Placeholder 15">
            <a:extLst>
              <a:ext uri="{FF2B5EF4-FFF2-40B4-BE49-F238E27FC236}">
                <a16:creationId xmlns:a16="http://schemas.microsoft.com/office/drawing/2014/main" id="{E2231F45-372A-1A4D-8EA6-B21994E9FD48}"/>
              </a:ext>
            </a:extLst>
          </p:cNvPr>
          <p:cNvPicPr>
            <a:picLocks noGrp="1" noChangeAspect="1"/>
          </p:cNvPicPr>
          <p:nvPr>
            <p:ph idx="1"/>
          </p:nvPr>
        </p:nvPicPr>
        <p:blipFill>
          <a:blip r:embed="rId2"/>
          <a:stretch>
            <a:fillRect/>
          </a:stretch>
        </p:blipFill>
        <p:spPr>
          <a:xfrm>
            <a:off x="6875358" y="2001874"/>
            <a:ext cx="4732664" cy="4754880"/>
          </a:xfrm>
        </p:spPr>
      </p:pic>
      <p:sp>
        <p:nvSpPr>
          <p:cNvPr id="21" name="Content Placeholder 2">
            <a:extLst>
              <a:ext uri="{FF2B5EF4-FFF2-40B4-BE49-F238E27FC236}">
                <a16:creationId xmlns:a16="http://schemas.microsoft.com/office/drawing/2014/main" id="{E6483AEC-F8CE-8A47-B428-5DCBC862836A}"/>
              </a:ext>
            </a:extLst>
          </p:cNvPr>
          <p:cNvSpPr txBox="1">
            <a:spLocks/>
          </p:cNvSpPr>
          <p:nvPr/>
        </p:nvSpPr>
        <p:spPr>
          <a:xfrm>
            <a:off x="500759" y="2349589"/>
            <a:ext cx="6281041" cy="2730135"/>
          </a:xfrm>
          <a:prstGeom prst="rect">
            <a:avLst/>
          </a:prstGeom>
          <a:effectLst>
            <a:outerShdw blurRad="50800" dir="14400000">
              <a:srgbClr val="000000">
                <a:alpha val="40000"/>
              </a:srgbClr>
            </a:outerShdw>
          </a:effectLst>
        </p:spPr>
        <p:txBody>
          <a:bodyPr vert="horz" lIns="91440" tIns="45720" rIns="91440" bIns="45720" rtlCol="0" anchor="ctr">
            <a:normAutofit fontScale="55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3300" dirty="0"/>
              <a:t>Hot air rises, and colder air sinks. This causes convection currents to form in the atmosphere. There are six convection currents: 3 in the northern hemisphere, and 3 in the southern hemisphere.</a:t>
            </a:r>
          </a:p>
          <a:p>
            <a:endParaRPr lang="en-US" sz="3300" dirty="0"/>
          </a:p>
          <a:p>
            <a:r>
              <a:rPr lang="en-US" sz="3300" dirty="0"/>
              <a:t>The convection currents are in predictable patterns and affect winds on Earth. They also influence climate.</a:t>
            </a:r>
          </a:p>
          <a:p>
            <a:pPr marL="0" indent="0">
              <a:buFont typeface="Wingdings 2" charset="2"/>
              <a:buNone/>
            </a:pPr>
            <a:endParaRPr lang="en-US" dirty="0"/>
          </a:p>
          <a:p>
            <a:pPr marL="0" indent="0">
              <a:buFont typeface="Wingdings 2" charset="2"/>
              <a:buNone/>
            </a:pPr>
            <a:r>
              <a:rPr lang="en-US" sz="1200" dirty="0"/>
              <a:t>  </a:t>
            </a:r>
          </a:p>
        </p:txBody>
      </p:sp>
    </p:spTree>
    <p:extLst>
      <p:ext uri="{BB962C8B-B14F-4D97-AF65-F5344CB8AC3E}">
        <p14:creationId xmlns:p14="http://schemas.microsoft.com/office/powerpoint/2010/main" val="57192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870E-24A9-FD41-94A4-3D5CA98738C0}"/>
              </a:ext>
            </a:extLst>
          </p:cNvPr>
          <p:cNvSpPr>
            <a:spLocks noGrp="1"/>
          </p:cNvSpPr>
          <p:nvPr>
            <p:ph type="title"/>
          </p:nvPr>
        </p:nvSpPr>
        <p:spPr/>
        <p:txBody>
          <a:bodyPr/>
          <a:lstStyle/>
          <a:p>
            <a:r>
              <a:rPr lang="en-US" dirty="0"/>
              <a:t>Climate</a:t>
            </a:r>
          </a:p>
        </p:txBody>
      </p:sp>
      <p:sp>
        <p:nvSpPr>
          <p:cNvPr id="3" name="Content Placeholder 2">
            <a:extLst>
              <a:ext uri="{FF2B5EF4-FFF2-40B4-BE49-F238E27FC236}">
                <a16:creationId xmlns:a16="http://schemas.microsoft.com/office/drawing/2014/main" id="{B2C167CA-19E8-6949-99E6-9C676091C720}"/>
              </a:ext>
            </a:extLst>
          </p:cNvPr>
          <p:cNvSpPr>
            <a:spLocks noGrp="1"/>
          </p:cNvSpPr>
          <p:nvPr>
            <p:ph idx="1"/>
          </p:nvPr>
        </p:nvSpPr>
        <p:spPr/>
        <p:txBody>
          <a:bodyPr/>
          <a:lstStyle/>
          <a:p>
            <a:pPr marL="0" indent="0">
              <a:buNone/>
            </a:pPr>
            <a:r>
              <a:rPr lang="en-US" dirty="0"/>
              <a:t>Climate is different than weather.</a:t>
            </a:r>
          </a:p>
          <a:p>
            <a:pPr marL="0" indent="0">
              <a:buNone/>
            </a:pPr>
            <a:endParaRPr lang="en-US" dirty="0"/>
          </a:p>
          <a:p>
            <a:r>
              <a:rPr lang="en-US" dirty="0">
                <a:solidFill>
                  <a:srgbClr val="FF0000"/>
                </a:solidFill>
              </a:rPr>
              <a:t>Climate is the typical pattern of weather over a long period of time. </a:t>
            </a:r>
          </a:p>
          <a:p>
            <a:r>
              <a:rPr lang="en-US" dirty="0"/>
              <a:t>Climate is </a:t>
            </a:r>
            <a:r>
              <a:rPr lang="en-US" dirty="0">
                <a:solidFill>
                  <a:srgbClr val="FF0000"/>
                </a:solidFill>
              </a:rPr>
              <a:t>mostly</a:t>
            </a:r>
            <a:r>
              <a:rPr lang="en-US" dirty="0"/>
              <a:t> determined by </a:t>
            </a:r>
            <a:r>
              <a:rPr lang="en-US" dirty="0">
                <a:solidFill>
                  <a:srgbClr val="FF0000"/>
                </a:solidFill>
              </a:rPr>
              <a:t>temperature</a:t>
            </a:r>
            <a:r>
              <a:rPr lang="en-US" dirty="0"/>
              <a:t> and </a:t>
            </a:r>
            <a:r>
              <a:rPr lang="en-US" dirty="0">
                <a:solidFill>
                  <a:srgbClr val="FF0000"/>
                </a:solidFill>
              </a:rPr>
              <a:t>precipitation</a:t>
            </a:r>
            <a:r>
              <a:rPr lang="en-US" dirty="0"/>
              <a:t>.</a:t>
            </a:r>
          </a:p>
          <a:p>
            <a:r>
              <a:rPr lang="en-US" dirty="0"/>
              <a:t>Climate is an important factor for many organisms.</a:t>
            </a:r>
          </a:p>
        </p:txBody>
      </p:sp>
    </p:spTree>
    <p:extLst>
      <p:ext uri="{BB962C8B-B14F-4D97-AF65-F5344CB8AC3E}">
        <p14:creationId xmlns:p14="http://schemas.microsoft.com/office/powerpoint/2010/main" val="282843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782C-212B-E34D-BB8F-E16CF2D77023}"/>
              </a:ext>
            </a:extLst>
          </p:cNvPr>
          <p:cNvSpPr>
            <a:spLocks noGrp="1"/>
          </p:cNvSpPr>
          <p:nvPr>
            <p:ph type="title"/>
          </p:nvPr>
        </p:nvSpPr>
        <p:spPr/>
        <p:txBody>
          <a:bodyPr/>
          <a:lstStyle/>
          <a:p>
            <a:r>
              <a:rPr lang="en-US" dirty="0"/>
              <a:t>Climate</a:t>
            </a:r>
          </a:p>
        </p:txBody>
      </p:sp>
      <p:sp>
        <p:nvSpPr>
          <p:cNvPr id="3" name="Content Placeholder 2">
            <a:extLst>
              <a:ext uri="{FF2B5EF4-FFF2-40B4-BE49-F238E27FC236}">
                <a16:creationId xmlns:a16="http://schemas.microsoft.com/office/drawing/2014/main" id="{DF507D2B-A349-0842-865A-7352DD0C4DF6}"/>
              </a:ext>
            </a:extLst>
          </p:cNvPr>
          <p:cNvSpPr>
            <a:spLocks noGrp="1"/>
          </p:cNvSpPr>
          <p:nvPr>
            <p:ph idx="1"/>
          </p:nvPr>
        </p:nvSpPr>
        <p:spPr/>
        <p:txBody>
          <a:bodyPr/>
          <a:lstStyle/>
          <a:p>
            <a:r>
              <a:rPr lang="en-US" dirty="0"/>
              <a:t>Climate is affected by several factors:</a:t>
            </a:r>
          </a:p>
          <a:p>
            <a:pPr lvl="1"/>
            <a:r>
              <a:rPr lang="en-US" dirty="0"/>
              <a:t>Latitude (distance from the equator)</a:t>
            </a:r>
          </a:p>
          <a:p>
            <a:pPr lvl="1"/>
            <a:r>
              <a:rPr lang="en-US" dirty="0"/>
              <a:t>Topography and elevation (Earth’s features such as mountains)</a:t>
            </a:r>
          </a:p>
          <a:p>
            <a:pPr lvl="1"/>
            <a:r>
              <a:rPr lang="en-US" dirty="0"/>
              <a:t>Ocean currents and large bodies of water</a:t>
            </a:r>
          </a:p>
        </p:txBody>
      </p:sp>
    </p:spTree>
    <p:extLst>
      <p:ext uri="{BB962C8B-B14F-4D97-AF65-F5344CB8AC3E}">
        <p14:creationId xmlns:p14="http://schemas.microsoft.com/office/powerpoint/2010/main" val="286211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6F3D-68F9-384F-B6EA-1D0F501BC889}"/>
              </a:ext>
            </a:extLst>
          </p:cNvPr>
          <p:cNvSpPr>
            <a:spLocks noGrp="1"/>
          </p:cNvSpPr>
          <p:nvPr>
            <p:ph type="title"/>
          </p:nvPr>
        </p:nvSpPr>
        <p:spPr>
          <a:xfrm>
            <a:off x="566932" y="312280"/>
            <a:ext cx="10571998" cy="879912"/>
          </a:xfrm>
        </p:spPr>
        <p:txBody>
          <a:bodyPr/>
          <a:lstStyle/>
          <a:p>
            <a:r>
              <a:rPr lang="en-US" dirty="0"/>
              <a:t>Latitude Affects Climate (Temperature)</a:t>
            </a:r>
          </a:p>
        </p:txBody>
      </p:sp>
      <p:sp>
        <p:nvSpPr>
          <p:cNvPr id="3" name="Content Placeholder 2">
            <a:extLst>
              <a:ext uri="{FF2B5EF4-FFF2-40B4-BE49-F238E27FC236}">
                <a16:creationId xmlns:a16="http://schemas.microsoft.com/office/drawing/2014/main" id="{F20B966D-733D-8742-9BD1-05C79F0FCE6F}"/>
              </a:ext>
            </a:extLst>
          </p:cNvPr>
          <p:cNvSpPr>
            <a:spLocks noGrp="1"/>
          </p:cNvSpPr>
          <p:nvPr>
            <p:ph idx="1"/>
          </p:nvPr>
        </p:nvSpPr>
        <p:spPr>
          <a:xfrm>
            <a:off x="463370" y="2112328"/>
            <a:ext cx="11265258" cy="4566264"/>
          </a:xfrm>
        </p:spPr>
        <p:txBody>
          <a:bodyPr>
            <a:normAutofit/>
          </a:bodyPr>
          <a:lstStyle/>
          <a:p>
            <a:pPr marL="0" indent="0">
              <a:buNone/>
            </a:pPr>
            <a:r>
              <a:rPr lang="en-US" dirty="0"/>
              <a:t>There are 3 main climate zones. These are determined                                                                            by latitude, which influences </a:t>
            </a:r>
            <a:r>
              <a:rPr lang="en-US" dirty="0">
                <a:solidFill>
                  <a:srgbClr val="FF0000"/>
                </a:solidFill>
              </a:rPr>
              <a:t>temperature</a:t>
            </a:r>
            <a:r>
              <a:rPr lang="en-US" dirty="0"/>
              <a:t>. This is due                                                                                   to the sun’s uneven heating of the Earth.</a:t>
            </a:r>
          </a:p>
          <a:p>
            <a:pPr marL="0" indent="0">
              <a:buNone/>
            </a:pPr>
            <a:endParaRPr lang="en-US" dirty="0"/>
          </a:p>
          <a:p>
            <a:pPr marL="0" indent="0">
              <a:buNone/>
            </a:pPr>
            <a:endParaRPr lang="en-US" dirty="0"/>
          </a:p>
          <a:p>
            <a:pPr marL="0" indent="0">
              <a:buNone/>
            </a:pPr>
            <a:endParaRPr lang="en-US" dirty="0"/>
          </a:p>
          <a:p>
            <a:r>
              <a:rPr lang="en-US" dirty="0"/>
              <a:t>Tropical: areas near the equator with </a:t>
            </a:r>
            <a:r>
              <a:rPr lang="en-US" dirty="0">
                <a:solidFill>
                  <a:srgbClr val="FF0000"/>
                </a:solidFill>
              </a:rPr>
              <a:t>high temperatures year round </a:t>
            </a:r>
            <a:r>
              <a:rPr lang="en-US" dirty="0"/>
              <a:t>(above 64</a:t>
            </a:r>
            <a:r>
              <a:rPr lang="en-US" baseline="30000" dirty="0"/>
              <a:t>o</a:t>
            </a:r>
            <a:r>
              <a:rPr lang="en-US" dirty="0"/>
              <a:t>F even in the coldest months)</a:t>
            </a:r>
          </a:p>
          <a:p>
            <a:r>
              <a:rPr lang="en-US" dirty="0"/>
              <a:t>Temperate: areas between the tropical and polar zones with </a:t>
            </a:r>
            <a:r>
              <a:rPr lang="en-US" dirty="0">
                <a:solidFill>
                  <a:srgbClr val="FF0000"/>
                </a:solidFill>
              </a:rPr>
              <a:t>moderate temperatures</a:t>
            </a:r>
            <a:r>
              <a:rPr lang="en-US" dirty="0"/>
              <a:t>. The coldest temperatures are generally below 64</a:t>
            </a:r>
            <a:r>
              <a:rPr lang="en-US" baseline="30000" dirty="0"/>
              <a:t>o</a:t>
            </a:r>
            <a:r>
              <a:rPr lang="en-US" dirty="0"/>
              <a:t>F and the hottest temperatures are above 50</a:t>
            </a:r>
            <a:r>
              <a:rPr lang="en-US" baseline="30000" dirty="0"/>
              <a:t>o</a:t>
            </a:r>
            <a:r>
              <a:rPr lang="en-US" dirty="0"/>
              <a:t>F.</a:t>
            </a:r>
          </a:p>
          <a:p>
            <a:r>
              <a:rPr lang="en-US" dirty="0"/>
              <a:t>Polar: areas near the poles (latitudes of 66.5 or more) with relatively </a:t>
            </a:r>
            <a:r>
              <a:rPr lang="en-US" dirty="0">
                <a:solidFill>
                  <a:srgbClr val="FF0000"/>
                </a:solidFill>
              </a:rPr>
              <a:t>cold temperatures year round</a:t>
            </a:r>
            <a:r>
              <a:rPr lang="en-US" dirty="0"/>
              <a:t>. Temperatures rarely get above 50</a:t>
            </a:r>
            <a:r>
              <a:rPr lang="en-US" baseline="30000" dirty="0"/>
              <a:t>o</a:t>
            </a:r>
            <a:r>
              <a:rPr lang="en-US" dirty="0"/>
              <a:t>F, even in the warmest months.</a:t>
            </a:r>
          </a:p>
        </p:txBody>
      </p:sp>
      <p:pic>
        <p:nvPicPr>
          <p:cNvPr id="5" name="Picture 4">
            <a:extLst>
              <a:ext uri="{FF2B5EF4-FFF2-40B4-BE49-F238E27FC236}">
                <a16:creationId xmlns:a16="http://schemas.microsoft.com/office/drawing/2014/main" id="{9DB3465A-250C-6B46-84F7-1B61A7751BAA}"/>
              </a:ext>
            </a:extLst>
          </p:cNvPr>
          <p:cNvPicPr>
            <a:picLocks noChangeAspect="1"/>
          </p:cNvPicPr>
          <p:nvPr/>
        </p:nvPicPr>
        <p:blipFill rotWithShape="1">
          <a:blip r:embed="rId2"/>
          <a:srcRect l="1065" t="1567" b="2410"/>
          <a:stretch/>
        </p:blipFill>
        <p:spPr>
          <a:xfrm>
            <a:off x="6666768" y="1284764"/>
            <a:ext cx="5233599" cy="3200400"/>
          </a:xfrm>
          <a:prstGeom prst="rect">
            <a:avLst/>
          </a:prstGeom>
        </p:spPr>
      </p:pic>
      <p:sp>
        <p:nvSpPr>
          <p:cNvPr id="6" name="TextBox 5">
            <a:extLst>
              <a:ext uri="{FF2B5EF4-FFF2-40B4-BE49-F238E27FC236}">
                <a16:creationId xmlns:a16="http://schemas.microsoft.com/office/drawing/2014/main" id="{81405BA2-F43E-394C-8CD1-E0E0EF6E6B2E}"/>
              </a:ext>
            </a:extLst>
          </p:cNvPr>
          <p:cNvSpPr txBox="1"/>
          <p:nvPr/>
        </p:nvSpPr>
        <p:spPr>
          <a:xfrm>
            <a:off x="3761772" y="3429000"/>
            <a:ext cx="1641796" cy="369332"/>
          </a:xfrm>
          <a:prstGeom prst="rect">
            <a:avLst/>
          </a:prstGeom>
          <a:noFill/>
        </p:spPr>
        <p:txBody>
          <a:bodyPr wrap="none" rtlCol="0">
            <a:spAutoFit/>
          </a:bodyPr>
          <a:lstStyle/>
          <a:p>
            <a:r>
              <a:rPr lang="en-US" dirty="0"/>
              <a:t>Latitude lines</a:t>
            </a:r>
          </a:p>
        </p:txBody>
      </p:sp>
      <p:cxnSp>
        <p:nvCxnSpPr>
          <p:cNvPr id="8" name="Straight Arrow Connector 7">
            <a:extLst>
              <a:ext uri="{FF2B5EF4-FFF2-40B4-BE49-F238E27FC236}">
                <a16:creationId xmlns:a16="http://schemas.microsoft.com/office/drawing/2014/main" id="{E3DE855E-D472-AA4C-BC0A-1DF12371E2E9}"/>
              </a:ext>
            </a:extLst>
          </p:cNvPr>
          <p:cNvCxnSpPr>
            <a:cxnSpLocks/>
          </p:cNvCxnSpPr>
          <p:nvPr/>
        </p:nvCxnSpPr>
        <p:spPr>
          <a:xfrm flipV="1">
            <a:off x="5525233" y="2801074"/>
            <a:ext cx="1141535" cy="62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C2B9DAC-3D17-6F42-A838-90B13D62C07B}"/>
              </a:ext>
            </a:extLst>
          </p:cNvPr>
          <p:cNvCxnSpPr>
            <a:cxnSpLocks/>
          </p:cNvCxnSpPr>
          <p:nvPr/>
        </p:nvCxnSpPr>
        <p:spPr>
          <a:xfrm>
            <a:off x="5525233" y="3680749"/>
            <a:ext cx="1141535" cy="243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4F18D12-283F-7441-8CC8-A37B120B0E2C}"/>
              </a:ext>
            </a:extLst>
          </p:cNvPr>
          <p:cNvCxnSpPr>
            <a:cxnSpLocks/>
          </p:cNvCxnSpPr>
          <p:nvPr/>
        </p:nvCxnSpPr>
        <p:spPr>
          <a:xfrm flipV="1">
            <a:off x="5525233" y="3333509"/>
            <a:ext cx="1141535" cy="21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0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7D35-9CC7-7A49-B127-030416F47846}"/>
              </a:ext>
            </a:extLst>
          </p:cNvPr>
          <p:cNvSpPr>
            <a:spLocks noGrp="1"/>
          </p:cNvSpPr>
          <p:nvPr>
            <p:ph type="title"/>
          </p:nvPr>
        </p:nvSpPr>
        <p:spPr>
          <a:xfrm>
            <a:off x="127323" y="389315"/>
            <a:ext cx="12153416" cy="970450"/>
          </a:xfrm>
        </p:spPr>
        <p:txBody>
          <a:bodyPr/>
          <a:lstStyle/>
          <a:p>
            <a:r>
              <a:rPr lang="en-US" dirty="0"/>
              <a:t>Latitude Affects Climate (Precipitation and Wind)</a:t>
            </a:r>
          </a:p>
        </p:txBody>
      </p:sp>
      <p:sp>
        <p:nvSpPr>
          <p:cNvPr id="3" name="Content Placeholder 2">
            <a:extLst>
              <a:ext uri="{FF2B5EF4-FFF2-40B4-BE49-F238E27FC236}">
                <a16:creationId xmlns:a16="http://schemas.microsoft.com/office/drawing/2014/main" id="{0313FA0E-9194-F047-8393-780D9A06BB38}"/>
              </a:ext>
            </a:extLst>
          </p:cNvPr>
          <p:cNvSpPr>
            <a:spLocks noGrp="1"/>
          </p:cNvSpPr>
          <p:nvPr>
            <p:ph idx="1"/>
          </p:nvPr>
        </p:nvSpPr>
        <p:spPr/>
        <p:txBody>
          <a:bodyPr/>
          <a:lstStyle/>
          <a:p>
            <a:pPr marL="0" indent="0">
              <a:buNone/>
            </a:pPr>
            <a:r>
              <a:rPr lang="en-US" dirty="0"/>
              <a:t>Quick Review:</a:t>
            </a:r>
          </a:p>
          <a:p>
            <a:r>
              <a:rPr lang="en-US" dirty="0"/>
              <a:t>We already learned that the water cycle is powered by the sun, which causes evaporation. Temperature also influences precipitation</a:t>
            </a:r>
          </a:p>
          <a:p>
            <a:r>
              <a:rPr lang="en-US" dirty="0"/>
              <a:t>We also learned that wind is caused by areas of high and low pressure, which occur because of uneven heating of the Earth. Air from high pressure bands moves to lower pressure in order to reach equilibrium. </a:t>
            </a:r>
          </a:p>
          <a:p>
            <a:r>
              <a:rPr lang="en-US" dirty="0"/>
              <a:t>Since different latitudes receive different amounts of sun, </a:t>
            </a:r>
            <a:r>
              <a:rPr lang="en-US" dirty="0">
                <a:solidFill>
                  <a:srgbClr val="FF0000"/>
                </a:solidFill>
              </a:rPr>
              <a:t>there are patterns to the amount of precipitation and wind received at different latitudes.</a:t>
            </a:r>
          </a:p>
          <a:p>
            <a:endParaRPr lang="en-US" dirty="0"/>
          </a:p>
        </p:txBody>
      </p:sp>
    </p:spTree>
    <p:extLst>
      <p:ext uri="{BB962C8B-B14F-4D97-AF65-F5344CB8AC3E}">
        <p14:creationId xmlns:p14="http://schemas.microsoft.com/office/powerpoint/2010/main" val="18554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0E8B-FDC3-B743-AA46-0FF01E60C682}"/>
              </a:ext>
            </a:extLst>
          </p:cNvPr>
          <p:cNvSpPr>
            <a:spLocks noGrp="1"/>
          </p:cNvSpPr>
          <p:nvPr>
            <p:ph type="title"/>
          </p:nvPr>
        </p:nvSpPr>
        <p:spPr/>
        <p:txBody>
          <a:bodyPr/>
          <a:lstStyle/>
          <a:p>
            <a:r>
              <a:rPr lang="en-US" dirty="0"/>
              <a:t>Topography and Elevation Affect Climate</a:t>
            </a:r>
          </a:p>
        </p:txBody>
      </p:sp>
      <p:sp>
        <p:nvSpPr>
          <p:cNvPr id="3" name="Content Placeholder 2">
            <a:extLst>
              <a:ext uri="{FF2B5EF4-FFF2-40B4-BE49-F238E27FC236}">
                <a16:creationId xmlns:a16="http://schemas.microsoft.com/office/drawing/2014/main" id="{5D836064-AA00-A646-BA57-8945957549F0}"/>
              </a:ext>
            </a:extLst>
          </p:cNvPr>
          <p:cNvSpPr>
            <a:spLocks noGrp="1"/>
          </p:cNvSpPr>
          <p:nvPr>
            <p:ph idx="1"/>
          </p:nvPr>
        </p:nvSpPr>
        <p:spPr>
          <a:xfrm>
            <a:off x="818712" y="2222288"/>
            <a:ext cx="10554574" cy="3113642"/>
          </a:xfrm>
        </p:spPr>
        <p:txBody>
          <a:bodyPr/>
          <a:lstStyle/>
          <a:p>
            <a:pPr marL="0" indent="0">
              <a:buNone/>
            </a:pPr>
            <a:r>
              <a:rPr lang="en-US" dirty="0"/>
              <a:t>Topography is defined as the size and shape of the land surface features of a region. Topography varies over the Earth – the Great Plains are very flat and open, and mountain ranges consist of multiple high mountains in a low valley. These features affect climate very differently.</a:t>
            </a:r>
          </a:p>
          <a:p>
            <a:pPr marL="0" indent="0">
              <a:buNone/>
            </a:pPr>
            <a:endParaRPr lang="en-US" dirty="0"/>
          </a:p>
          <a:p>
            <a:r>
              <a:rPr lang="en-US" dirty="0"/>
              <a:t>Open plains: Wind does not need to move around hills, woods, etc. This allows the winds to move steadily for long distances before meeting with another wind system. When the wind finally does meet with a different wind system, it is often very different, and results in a higher number of thunderstorms and tornadoes.</a:t>
            </a:r>
          </a:p>
        </p:txBody>
      </p:sp>
    </p:spTree>
    <p:extLst>
      <p:ext uri="{BB962C8B-B14F-4D97-AF65-F5344CB8AC3E}">
        <p14:creationId xmlns:p14="http://schemas.microsoft.com/office/powerpoint/2010/main" val="401433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CA3D-3036-0B40-AADD-84DB62BFD6B0}"/>
              </a:ext>
            </a:extLst>
          </p:cNvPr>
          <p:cNvSpPr>
            <a:spLocks noGrp="1"/>
          </p:cNvSpPr>
          <p:nvPr>
            <p:ph type="title"/>
          </p:nvPr>
        </p:nvSpPr>
        <p:spPr/>
        <p:txBody>
          <a:bodyPr/>
          <a:lstStyle/>
          <a:p>
            <a:r>
              <a:rPr lang="en-US" dirty="0"/>
              <a:t>Topography and Elevation Affect Climate</a:t>
            </a:r>
          </a:p>
        </p:txBody>
      </p:sp>
      <p:sp>
        <p:nvSpPr>
          <p:cNvPr id="3" name="Content Placeholder 2">
            <a:extLst>
              <a:ext uri="{FF2B5EF4-FFF2-40B4-BE49-F238E27FC236}">
                <a16:creationId xmlns:a16="http://schemas.microsoft.com/office/drawing/2014/main" id="{C8D3BBDB-B60D-F64A-AF3F-91C9D82209F9}"/>
              </a:ext>
            </a:extLst>
          </p:cNvPr>
          <p:cNvSpPr>
            <a:spLocks noGrp="1"/>
          </p:cNvSpPr>
          <p:nvPr>
            <p:ph idx="1"/>
          </p:nvPr>
        </p:nvSpPr>
        <p:spPr>
          <a:xfrm>
            <a:off x="818712" y="2222287"/>
            <a:ext cx="10554574" cy="2558057"/>
          </a:xfrm>
        </p:spPr>
        <p:txBody>
          <a:bodyPr/>
          <a:lstStyle/>
          <a:p>
            <a:r>
              <a:rPr lang="en-US" dirty="0"/>
              <a:t>Mountains: Wind must move around mountains, which often means going over the top. As the air rises up the side of the mountain, it cools, forms clouds, and then forms rain (or snow). By the time the air gets to the far side of the mountain, the air is dry. As the air moves back down the mountain, it warms. The warm, dry air on the far side of the mountain favors the formation of deserts. </a:t>
            </a:r>
          </a:p>
          <a:p>
            <a:r>
              <a:rPr lang="en-US" dirty="0"/>
              <a:t>This effect is called the Rain Shadow Effect. </a:t>
            </a:r>
            <a:r>
              <a:rPr lang="en-US" dirty="0">
                <a:solidFill>
                  <a:srgbClr val="FF0000"/>
                </a:solidFill>
              </a:rPr>
              <a:t>The side of the mountain the wind approaches is wet, and the other side is dry. </a:t>
            </a:r>
          </a:p>
          <a:p>
            <a:endParaRPr lang="en-US" dirty="0"/>
          </a:p>
        </p:txBody>
      </p:sp>
      <p:pic>
        <p:nvPicPr>
          <p:cNvPr id="6148" name="Picture 4" descr="Infograph by Eileen Chontos">
            <a:extLst>
              <a:ext uri="{FF2B5EF4-FFF2-40B4-BE49-F238E27FC236}">
                <a16:creationId xmlns:a16="http://schemas.microsoft.com/office/drawing/2014/main" id="{006384AA-0508-3848-B7A0-DA89EB5A1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145" y="4114800"/>
            <a:ext cx="5517932"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0B7A58-9071-864C-A1DF-8FC238F73ADD}"/>
              </a:ext>
            </a:extLst>
          </p:cNvPr>
          <p:cNvSpPr txBox="1"/>
          <p:nvPr/>
        </p:nvSpPr>
        <p:spPr>
          <a:xfrm>
            <a:off x="4676172" y="4747736"/>
            <a:ext cx="1144865" cy="369332"/>
          </a:xfrm>
          <a:prstGeom prst="rect">
            <a:avLst/>
          </a:prstGeom>
          <a:noFill/>
        </p:spPr>
        <p:txBody>
          <a:bodyPr wrap="none" rtlCol="0">
            <a:spAutoFit/>
          </a:bodyPr>
          <a:lstStyle/>
          <a:p>
            <a:r>
              <a:rPr lang="en-US" dirty="0">
                <a:solidFill>
                  <a:srgbClr val="FF0000"/>
                </a:solidFill>
              </a:rPr>
              <a:t>Wet side</a:t>
            </a:r>
          </a:p>
        </p:txBody>
      </p:sp>
      <p:sp>
        <p:nvSpPr>
          <p:cNvPr id="6" name="TextBox 5">
            <a:extLst>
              <a:ext uri="{FF2B5EF4-FFF2-40B4-BE49-F238E27FC236}">
                <a16:creationId xmlns:a16="http://schemas.microsoft.com/office/drawing/2014/main" id="{1BE09B90-838C-2F44-9833-8563243C6551}"/>
              </a:ext>
            </a:extLst>
          </p:cNvPr>
          <p:cNvSpPr txBox="1"/>
          <p:nvPr/>
        </p:nvSpPr>
        <p:spPr>
          <a:xfrm>
            <a:off x="10157889" y="4932402"/>
            <a:ext cx="1058303" cy="369332"/>
          </a:xfrm>
          <a:prstGeom prst="rect">
            <a:avLst/>
          </a:prstGeom>
          <a:noFill/>
        </p:spPr>
        <p:txBody>
          <a:bodyPr wrap="none" rtlCol="0">
            <a:spAutoFit/>
          </a:bodyPr>
          <a:lstStyle/>
          <a:p>
            <a:r>
              <a:rPr lang="en-US" dirty="0">
                <a:solidFill>
                  <a:srgbClr val="FF0000"/>
                </a:solidFill>
              </a:rPr>
              <a:t>Dry side</a:t>
            </a:r>
          </a:p>
        </p:txBody>
      </p:sp>
    </p:spTree>
    <p:extLst>
      <p:ext uri="{BB962C8B-B14F-4D97-AF65-F5344CB8AC3E}">
        <p14:creationId xmlns:p14="http://schemas.microsoft.com/office/powerpoint/2010/main" val="194291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6B2F-9A1E-F24F-B038-4EB2AF058790}"/>
              </a:ext>
            </a:extLst>
          </p:cNvPr>
          <p:cNvSpPr>
            <a:spLocks noGrp="1"/>
          </p:cNvSpPr>
          <p:nvPr>
            <p:ph type="title"/>
          </p:nvPr>
        </p:nvSpPr>
        <p:spPr/>
        <p:txBody>
          <a:bodyPr/>
          <a:lstStyle/>
          <a:p>
            <a:r>
              <a:rPr lang="en-US" dirty="0"/>
              <a:t>Ocean Currents</a:t>
            </a:r>
          </a:p>
        </p:txBody>
      </p:sp>
      <p:sp>
        <p:nvSpPr>
          <p:cNvPr id="3" name="Content Placeholder 2">
            <a:extLst>
              <a:ext uri="{FF2B5EF4-FFF2-40B4-BE49-F238E27FC236}">
                <a16:creationId xmlns:a16="http://schemas.microsoft.com/office/drawing/2014/main" id="{B903AACD-55D2-EB40-AB77-15670E8E3CCC}"/>
              </a:ext>
            </a:extLst>
          </p:cNvPr>
          <p:cNvSpPr>
            <a:spLocks noGrp="1"/>
          </p:cNvSpPr>
          <p:nvPr>
            <p:ph idx="1"/>
          </p:nvPr>
        </p:nvSpPr>
        <p:spPr/>
        <p:txBody>
          <a:bodyPr/>
          <a:lstStyle/>
          <a:p>
            <a:endParaRPr lang="en-US" b="1" dirty="0"/>
          </a:p>
          <a:p>
            <a:r>
              <a:rPr lang="en-US" dirty="0"/>
              <a:t>March 16-17 (slides 2-10)</a:t>
            </a:r>
          </a:p>
          <a:p>
            <a:r>
              <a:rPr lang="en-US" dirty="0"/>
              <a:t>Gather evidence to justify that oceanic convection currents are caused by the sun’s transfer of heat energy and differences in salt concentration leading to global water movement.</a:t>
            </a:r>
          </a:p>
          <a:p>
            <a:endParaRPr lang="en-US" dirty="0"/>
          </a:p>
        </p:txBody>
      </p:sp>
    </p:spTree>
    <p:extLst>
      <p:ext uri="{BB962C8B-B14F-4D97-AF65-F5344CB8AC3E}">
        <p14:creationId xmlns:p14="http://schemas.microsoft.com/office/powerpoint/2010/main" val="174546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C0F3-6352-D04D-81C1-CD0422D575E4}"/>
              </a:ext>
            </a:extLst>
          </p:cNvPr>
          <p:cNvSpPr>
            <a:spLocks noGrp="1"/>
          </p:cNvSpPr>
          <p:nvPr>
            <p:ph type="title"/>
          </p:nvPr>
        </p:nvSpPr>
        <p:spPr/>
        <p:txBody>
          <a:bodyPr/>
          <a:lstStyle/>
          <a:p>
            <a:r>
              <a:rPr lang="en-US" dirty="0"/>
              <a:t>Large Bodies of Water Affect Climate</a:t>
            </a:r>
          </a:p>
        </p:txBody>
      </p:sp>
      <p:sp>
        <p:nvSpPr>
          <p:cNvPr id="3" name="Content Placeholder 2">
            <a:extLst>
              <a:ext uri="{FF2B5EF4-FFF2-40B4-BE49-F238E27FC236}">
                <a16:creationId xmlns:a16="http://schemas.microsoft.com/office/drawing/2014/main" id="{497A6FCF-3E30-3D41-9EAD-EBB3567DCF7E}"/>
              </a:ext>
            </a:extLst>
          </p:cNvPr>
          <p:cNvSpPr>
            <a:spLocks noGrp="1"/>
          </p:cNvSpPr>
          <p:nvPr>
            <p:ph idx="1"/>
          </p:nvPr>
        </p:nvSpPr>
        <p:spPr>
          <a:xfrm>
            <a:off x="818712" y="2222288"/>
            <a:ext cx="10554574" cy="4028042"/>
          </a:xfrm>
        </p:spPr>
        <p:txBody>
          <a:bodyPr>
            <a:normAutofit/>
          </a:bodyPr>
          <a:lstStyle/>
          <a:p>
            <a:pPr marL="0" indent="0">
              <a:buNone/>
            </a:pPr>
            <a:r>
              <a:rPr lang="en-US" dirty="0"/>
              <a:t>Water holds heat better than land, so it also changes temperature more slowly than land. In the summer, land heats up more quickly than water. In the winter, land cools off more quickly than water. </a:t>
            </a:r>
          </a:p>
          <a:p>
            <a:pPr marL="0" indent="0">
              <a:buNone/>
            </a:pPr>
            <a:r>
              <a:rPr lang="en-US" dirty="0"/>
              <a:t>Land that is close to a large body of water, such as an ocean or a large lake, does not change temperature as quickly as land that is not near water. The more even temperature of the water keeps the nearby land more even in temperature. Land at the same latitude but farther away from a large body of water will have a wider range of temperatures, because it can cool and heat faster than water.</a:t>
            </a:r>
          </a:p>
          <a:p>
            <a:pPr marL="0" indent="0">
              <a:buNone/>
            </a:pPr>
            <a:endParaRPr lang="en-US" dirty="0"/>
          </a:p>
          <a:p>
            <a:r>
              <a:rPr lang="en-US" dirty="0">
                <a:solidFill>
                  <a:srgbClr val="FF0000"/>
                </a:solidFill>
              </a:rPr>
              <a:t>Coastal areas have milder climates than areas that are not near water</a:t>
            </a:r>
            <a:r>
              <a:rPr lang="en-US" dirty="0"/>
              <a:t>. Large bodies of water, such as the Great Lakes, also experience this affect.</a:t>
            </a:r>
          </a:p>
        </p:txBody>
      </p:sp>
    </p:spTree>
    <p:extLst>
      <p:ext uri="{BB962C8B-B14F-4D97-AF65-F5344CB8AC3E}">
        <p14:creationId xmlns:p14="http://schemas.microsoft.com/office/powerpoint/2010/main" val="2629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3126-D0AE-7E48-B7BF-FF1174DDDCB2}"/>
              </a:ext>
            </a:extLst>
          </p:cNvPr>
          <p:cNvSpPr>
            <a:spLocks noGrp="1"/>
          </p:cNvSpPr>
          <p:nvPr>
            <p:ph type="title"/>
          </p:nvPr>
        </p:nvSpPr>
        <p:spPr/>
        <p:txBody>
          <a:bodyPr/>
          <a:lstStyle/>
          <a:p>
            <a:r>
              <a:rPr lang="en-US" dirty="0"/>
              <a:t>Ocean Currents Affect Climate</a:t>
            </a:r>
          </a:p>
        </p:txBody>
      </p:sp>
      <p:sp>
        <p:nvSpPr>
          <p:cNvPr id="3" name="Content Placeholder 2">
            <a:extLst>
              <a:ext uri="{FF2B5EF4-FFF2-40B4-BE49-F238E27FC236}">
                <a16:creationId xmlns:a16="http://schemas.microsoft.com/office/drawing/2014/main" id="{25E4C85C-33F3-3A40-97E2-EC16FA96ECED}"/>
              </a:ext>
            </a:extLst>
          </p:cNvPr>
          <p:cNvSpPr>
            <a:spLocks noGrp="1"/>
          </p:cNvSpPr>
          <p:nvPr>
            <p:ph idx="1"/>
          </p:nvPr>
        </p:nvSpPr>
        <p:spPr>
          <a:xfrm>
            <a:off x="818712" y="2222287"/>
            <a:ext cx="10554574" cy="3703951"/>
          </a:xfrm>
        </p:spPr>
        <p:txBody>
          <a:bodyPr>
            <a:normAutofit/>
          </a:bodyPr>
          <a:lstStyle/>
          <a:p>
            <a:pPr marL="0" indent="0">
              <a:buNone/>
            </a:pPr>
            <a:r>
              <a:rPr lang="en-US" dirty="0"/>
              <a:t>The ocean has currents that move predictably around the Earth. The system of currents is called the Global Ocean Conveyor Belt. The </a:t>
            </a:r>
            <a:r>
              <a:rPr lang="en-US" dirty="0">
                <a:solidFill>
                  <a:srgbClr val="FF0000"/>
                </a:solidFill>
              </a:rPr>
              <a:t>ocean currents influence temperatures of the coastal areas they contact.</a:t>
            </a:r>
          </a:p>
          <a:p>
            <a:pPr marL="0" indent="0">
              <a:buNone/>
            </a:pPr>
            <a:endParaRPr lang="en-US" dirty="0"/>
          </a:p>
          <a:p>
            <a:r>
              <a:rPr lang="en-US" dirty="0"/>
              <a:t>Warm currents flowing from the equator towards the poles move warm water to coastal regions. This water affects the air temperature of the coastal region, making it warmer than air at that latitude would normally be.</a:t>
            </a:r>
          </a:p>
          <a:p>
            <a:r>
              <a:rPr lang="en-US" dirty="0"/>
              <a:t>Cold currents flowing from the poles towards the equator move cold water to coastal regions. This water affects the air temperature of the coastal region, making it cooler than air at that latitude would normally be.</a:t>
            </a:r>
          </a:p>
        </p:txBody>
      </p:sp>
    </p:spTree>
    <p:extLst>
      <p:ext uri="{BB962C8B-B14F-4D97-AF65-F5344CB8AC3E}">
        <p14:creationId xmlns:p14="http://schemas.microsoft.com/office/powerpoint/2010/main" val="75243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C7A-C0AC-494D-B566-7ACE898F9ADA}"/>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FCAA3632-9190-8345-9699-6E3F5D245EFA}"/>
              </a:ext>
            </a:extLst>
          </p:cNvPr>
          <p:cNvSpPr>
            <a:spLocks noGrp="1"/>
          </p:cNvSpPr>
          <p:nvPr>
            <p:ph idx="1"/>
          </p:nvPr>
        </p:nvSpPr>
        <p:spPr>
          <a:xfrm>
            <a:off x="158956" y="2139701"/>
            <a:ext cx="7283565" cy="4271111"/>
          </a:xfrm>
        </p:spPr>
        <p:txBody>
          <a:bodyPr/>
          <a:lstStyle/>
          <a:p>
            <a:pPr marL="0" indent="0">
              <a:buNone/>
            </a:pPr>
            <a:r>
              <a:rPr lang="en-US" dirty="0"/>
              <a:t>The ocean is VERY deep, and sunlight does not pass through                                                          the ocean waters to the bottom. ALL of the plants in the          ocean are found in the shallow waters of the continental shelf. Since plants provide a lot of food to ocean animals, but most        of the ocean does not contain plants, it seems like there shouldn’t be much life in the ocean below the continental     shelf, but that is not true.                                                                                                    </a:t>
            </a:r>
          </a:p>
          <a:p>
            <a:pPr marL="0" indent="0">
              <a:buNone/>
            </a:pPr>
            <a:endParaRPr lang="en-US" dirty="0"/>
          </a:p>
          <a:p>
            <a:pPr marL="0" indent="0">
              <a:buNone/>
            </a:pPr>
            <a:endParaRPr lang="en-US" dirty="0"/>
          </a:p>
          <a:p>
            <a:pPr marL="0" indent="0">
              <a:buNone/>
            </a:pPr>
            <a:r>
              <a:rPr lang="en-US" dirty="0"/>
              <a:t> </a:t>
            </a:r>
          </a:p>
          <a:p>
            <a:pPr marL="0" indent="0">
              <a:buNone/>
            </a:pPr>
            <a:r>
              <a:rPr lang="en-US" dirty="0"/>
              <a:t>How is it possible for the ocean to sustain so much life when the deep parts of the ocean do not have plants?</a:t>
            </a:r>
          </a:p>
        </p:txBody>
      </p:sp>
      <p:pic>
        <p:nvPicPr>
          <p:cNvPr id="5" name="Picture 2">
            <a:extLst>
              <a:ext uri="{FF2B5EF4-FFF2-40B4-BE49-F238E27FC236}">
                <a16:creationId xmlns:a16="http://schemas.microsoft.com/office/drawing/2014/main" id="{F563ECB2-1D45-2047-BBC9-A4562D89F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032" y="2105833"/>
            <a:ext cx="4601265"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1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9E0F-0AA8-A540-93FB-5A9E2EC49711}"/>
              </a:ext>
            </a:extLst>
          </p:cNvPr>
          <p:cNvSpPr>
            <a:spLocks noGrp="1"/>
          </p:cNvSpPr>
          <p:nvPr>
            <p:ph type="title"/>
          </p:nvPr>
        </p:nvSpPr>
        <p:spPr/>
        <p:txBody>
          <a:bodyPr/>
          <a:lstStyle/>
          <a:p>
            <a:r>
              <a:rPr lang="en-US" dirty="0"/>
              <a:t>Ocean Currents</a:t>
            </a:r>
          </a:p>
        </p:txBody>
      </p:sp>
      <p:sp>
        <p:nvSpPr>
          <p:cNvPr id="3" name="Content Placeholder 2">
            <a:extLst>
              <a:ext uri="{FF2B5EF4-FFF2-40B4-BE49-F238E27FC236}">
                <a16:creationId xmlns:a16="http://schemas.microsoft.com/office/drawing/2014/main" id="{5B52D788-49EC-234F-A0A1-CFC6FB72505A}"/>
              </a:ext>
            </a:extLst>
          </p:cNvPr>
          <p:cNvSpPr>
            <a:spLocks noGrp="1"/>
          </p:cNvSpPr>
          <p:nvPr>
            <p:ph idx="1"/>
          </p:nvPr>
        </p:nvSpPr>
        <p:spPr/>
        <p:txBody>
          <a:bodyPr/>
          <a:lstStyle/>
          <a:p>
            <a:r>
              <a:rPr lang="en-US" dirty="0"/>
              <a:t>Wind moves ocean waters at the surface</a:t>
            </a:r>
          </a:p>
          <a:p>
            <a:r>
              <a:rPr lang="en-US" dirty="0"/>
              <a:t>Temperature differences move ocean waters – </a:t>
            </a:r>
            <a:r>
              <a:rPr lang="en-US" dirty="0">
                <a:solidFill>
                  <a:srgbClr val="FF0000"/>
                </a:solidFill>
              </a:rPr>
              <a:t>cold water sinks, and warm water rises</a:t>
            </a:r>
          </a:p>
          <a:p>
            <a:r>
              <a:rPr lang="en-US" dirty="0"/>
              <a:t>Differences in salinity (salt content) move ocean waters – </a:t>
            </a:r>
            <a:r>
              <a:rPr lang="en-US" dirty="0">
                <a:solidFill>
                  <a:srgbClr val="FF0000"/>
                </a:solidFill>
              </a:rPr>
              <a:t>water with high salt sinks, and water with low salt rises</a:t>
            </a:r>
          </a:p>
        </p:txBody>
      </p:sp>
    </p:spTree>
    <p:extLst>
      <p:ext uri="{BB962C8B-B14F-4D97-AF65-F5344CB8AC3E}">
        <p14:creationId xmlns:p14="http://schemas.microsoft.com/office/powerpoint/2010/main" val="411272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E9FD-55DA-F543-A59E-D4F79CF8EA00}"/>
              </a:ext>
            </a:extLst>
          </p:cNvPr>
          <p:cNvSpPr>
            <a:spLocks noGrp="1"/>
          </p:cNvSpPr>
          <p:nvPr>
            <p:ph type="title"/>
          </p:nvPr>
        </p:nvSpPr>
        <p:spPr/>
        <p:txBody>
          <a:bodyPr/>
          <a:lstStyle/>
          <a:p>
            <a:r>
              <a:rPr lang="en-US" dirty="0"/>
              <a:t>Ocean Convection Currents</a:t>
            </a:r>
          </a:p>
        </p:txBody>
      </p:sp>
      <p:sp>
        <p:nvSpPr>
          <p:cNvPr id="3" name="Content Placeholder 2">
            <a:extLst>
              <a:ext uri="{FF2B5EF4-FFF2-40B4-BE49-F238E27FC236}">
                <a16:creationId xmlns:a16="http://schemas.microsoft.com/office/drawing/2014/main" id="{B51AE120-3581-D24F-AA33-893546DF415C}"/>
              </a:ext>
            </a:extLst>
          </p:cNvPr>
          <p:cNvSpPr>
            <a:spLocks noGrp="1"/>
          </p:cNvSpPr>
          <p:nvPr>
            <p:ph idx="1"/>
          </p:nvPr>
        </p:nvSpPr>
        <p:spPr/>
        <p:txBody>
          <a:bodyPr/>
          <a:lstStyle/>
          <a:p>
            <a:r>
              <a:rPr lang="en-US" dirty="0"/>
              <a:t>Water holds heat better than air, so warm water from near the equator can travel long distances to cold areas and transfer heat to the air in cold areas. After losing heat to the air, the water is colder.</a:t>
            </a:r>
          </a:p>
          <a:p>
            <a:r>
              <a:rPr lang="en-US" dirty="0"/>
              <a:t>As water cools, it becomes more dense, and sinks. The space left as the cold water sinks is filled in by warmer, less dense water. This type of circulation is called a convection current.</a:t>
            </a:r>
          </a:p>
          <a:p>
            <a:r>
              <a:rPr lang="en-US" dirty="0">
                <a:hlinkClick r:id="rId2"/>
              </a:rPr>
              <a:t>http://www.aquatic.uoguelph.ca/oceans/AtlanticOceanWeb/NACurrents/Causes.htm</a:t>
            </a:r>
            <a:endParaRPr lang="en-US" dirty="0"/>
          </a:p>
          <a:p>
            <a:pPr marL="0" indent="0">
              <a:buNone/>
            </a:pPr>
            <a:endParaRPr lang="en-US" dirty="0"/>
          </a:p>
        </p:txBody>
      </p:sp>
    </p:spTree>
    <p:extLst>
      <p:ext uri="{BB962C8B-B14F-4D97-AF65-F5344CB8AC3E}">
        <p14:creationId xmlns:p14="http://schemas.microsoft.com/office/powerpoint/2010/main" val="406196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2BE6-CAFE-2045-82B8-A4157753FC94}"/>
              </a:ext>
            </a:extLst>
          </p:cNvPr>
          <p:cNvSpPr>
            <a:spLocks noGrp="1"/>
          </p:cNvSpPr>
          <p:nvPr>
            <p:ph type="title"/>
          </p:nvPr>
        </p:nvSpPr>
        <p:spPr/>
        <p:txBody>
          <a:bodyPr/>
          <a:lstStyle/>
          <a:p>
            <a:r>
              <a:rPr lang="en-US" dirty="0"/>
              <a:t>Ocean Global Conveyor Belt</a:t>
            </a:r>
          </a:p>
        </p:txBody>
      </p:sp>
      <p:sp>
        <p:nvSpPr>
          <p:cNvPr id="3" name="Content Placeholder 2">
            <a:extLst>
              <a:ext uri="{FF2B5EF4-FFF2-40B4-BE49-F238E27FC236}">
                <a16:creationId xmlns:a16="http://schemas.microsoft.com/office/drawing/2014/main" id="{E780BABF-55C4-0844-B88A-FEA54EC3292E}"/>
              </a:ext>
            </a:extLst>
          </p:cNvPr>
          <p:cNvSpPr>
            <a:spLocks noGrp="1"/>
          </p:cNvSpPr>
          <p:nvPr>
            <p:ph idx="1"/>
          </p:nvPr>
        </p:nvSpPr>
        <p:spPr/>
        <p:txBody>
          <a:bodyPr/>
          <a:lstStyle/>
          <a:p>
            <a:r>
              <a:rPr lang="en-US" dirty="0"/>
              <a:t>The ocean waters circulate due to winds and differences in temperature and salinity. </a:t>
            </a:r>
          </a:p>
          <a:p>
            <a:r>
              <a:rPr lang="en-US" dirty="0"/>
              <a:t>The circulation follows a predictable path and cycle known as the </a:t>
            </a:r>
            <a:r>
              <a:rPr lang="en-US" b="1" dirty="0">
                <a:solidFill>
                  <a:srgbClr val="FF0000"/>
                </a:solidFill>
              </a:rPr>
              <a:t>global ocean conveyor belt.</a:t>
            </a:r>
          </a:p>
          <a:p>
            <a:r>
              <a:rPr lang="en-US" dirty="0">
                <a:solidFill>
                  <a:schemeClr val="bg1"/>
                </a:solidFill>
              </a:rPr>
              <a:t>As the water circulates, it moves thermal energy (from the sun) and matter, such as nutrients and pollution.</a:t>
            </a:r>
          </a:p>
          <a:p>
            <a:r>
              <a:rPr lang="en-US" dirty="0">
                <a:hlinkClick r:id="rId2"/>
              </a:rPr>
              <a:t>https://oceanservice.noaa.gov/facts/conveyor.html</a:t>
            </a:r>
            <a:endParaRPr lang="en-US" dirty="0"/>
          </a:p>
          <a:p>
            <a:endParaRPr lang="en-US" dirty="0"/>
          </a:p>
        </p:txBody>
      </p:sp>
    </p:spTree>
    <p:extLst>
      <p:ext uri="{BB962C8B-B14F-4D97-AF65-F5344CB8AC3E}">
        <p14:creationId xmlns:p14="http://schemas.microsoft.com/office/powerpoint/2010/main" val="419898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737111-3AF3-7148-9A74-46D2BE29CFC4}"/>
              </a:ext>
            </a:extLst>
          </p:cNvPr>
          <p:cNvPicPr>
            <a:picLocks noGrp="1" noChangeAspect="1"/>
          </p:cNvPicPr>
          <p:nvPr>
            <p:ph idx="1"/>
          </p:nvPr>
        </p:nvPicPr>
        <p:blipFill rotWithShape="1">
          <a:blip r:embed="rId2"/>
          <a:srcRect l="935" t="5256" b="2532"/>
          <a:stretch/>
        </p:blipFill>
        <p:spPr>
          <a:xfrm>
            <a:off x="1476304" y="0"/>
            <a:ext cx="9529834" cy="6858000"/>
          </a:xfrm>
        </p:spPr>
      </p:pic>
    </p:spTree>
    <p:extLst>
      <p:ext uri="{BB962C8B-B14F-4D97-AF65-F5344CB8AC3E}">
        <p14:creationId xmlns:p14="http://schemas.microsoft.com/office/powerpoint/2010/main" val="84553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7F403-34BA-CC46-82B5-9989D8D50DC5}"/>
              </a:ext>
            </a:extLst>
          </p:cNvPr>
          <p:cNvSpPr>
            <a:spLocks noGrp="1"/>
          </p:cNvSpPr>
          <p:nvPr>
            <p:ph idx="1"/>
          </p:nvPr>
        </p:nvSpPr>
        <p:spPr/>
        <p:txBody>
          <a:bodyPr/>
          <a:lstStyle/>
          <a:p>
            <a:r>
              <a:rPr lang="en-US" dirty="0"/>
              <a:t>Saltwater is more dense than freshwater, so saltwater sinks below freshwater. </a:t>
            </a:r>
          </a:p>
          <a:p>
            <a:r>
              <a:rPr lang="en-US" dirty="0"/>
              <a:t>Saltwater containing different amounts of salt show this same pattern – saltier water sinks, and less salty water rises.</a:t>
            </a:r>
          </a:p>
          <a:p>
            <a:r>
              <a:rPr lang="en-US" u="sng" dirty="0">
                <a:hlinkClick r:id="rId2"/>
              </a:rPr>
              <a:t>https://www.youtube.com/watch?v=7fqOtgG6vik</a:t>
            </a:r>
            <a:r>
              <a:rPr lang="en-US" dirty="0"/>
              <a:t> </a:t>
            </a:r>
          </a:p>
          <a:p>
            <a:r>
              <a:rPr lang="en-US" dirty="0">
                <a:hlinkClick r:id="rId3"/>
              </a:rPr>
              <a:t>https://oceanservice.noaa.gov/education/tutorial_currents/05conveyor1.html</a:t>
            </a:r>
            <a:endParaRPr lang="en-US" dirty="0"/>
          </a:p>
          <a:p>
            <a:endParaRPr lang="en-US" dirty="0"/>
          </a:p>
        </p:txBody>
      </p:sp>
      <p:sp>
        <p:nvSpPr>
          <p:cNvPr id="4" name="Title 1">
            <a:extLst>
              <a:ext uri="{FF2B5EF4-FFF2-40B4-BE49-F238E27FC236}">
                <a16:creationId xmlns:a16="http://schemas.microsoft.com/office/drawing/2014/main" id="{58E446E5-4C6B-2245-AF4B-60B19611C231}"/>
              </a:ext>
            </a:extLst>
          </p:cNvPr>
          <p:cNvSpPr>
            <a:spLocks noGrp="1"/>
          </p:cNvSpPr>
          <p:nvPr>
            <p:ph type="title"/>
          </p:nvPr>
        </p:nvSpPr>
        <p:spPr>
          <a:xfrm>
            <a:off x="809999" y="447188"/>
            <a:ext cx="11106697" cy="970450"/>
          </a:xfrm>
        </p:spPr>
        <p:txBody>
          <a:bodyPr/>
          <a:lstStyle/>
          <a:p>
            <a:r>
              <a:rPr lang="en-US" dirty="0"/>
              <a:t>Salinity affects density</a:t>
            </a:r>
          </a:p>
        </p:txBody>
      </p:sp>
    </p:spTree>
    <p:extLst>
      <p:ext uri="{BB962C8B-B14F-4D97-AF65-F5344CB8AC3E}">
        <p14:creationId xmlns:p14="http://schemas.microsoft.com/office/powerpoint/2010/main" val="59422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7BED-77A0-7545-8930-B49A7DD990E3}"/>
              </a:ext>
            </a:extLst>
          </p:cNvPr>
          <p:cNvSpPr>
            <a:spLocks noGrp="1"/>
          </p:cNvSpPr>
          <p:nvPr>
            <p:ph type="title"/>
          </p:nvPr>
        </p:nvSpPr>
        <p:spPr/>
        <p:txBody>
          <a:bodyPr/>
          <a:lstStyle/>
          <a:p>
            <a:r>
              <a:rPr lang="en-US" dirty="0"/>
              <a:t>Ocean Salinity and Currents</a:t>
            </a:r>
          </a:p>
        </p:txBody>
      </p:sp>
      <p:sp>
        <p:nvSpPr>
          <p:cNvPr id="3" name="Content Placeholder 2">
            <a:extLst>
              <a:ext uri="{FF2B5EF4-FFF2-40B4-BE49-F238E27FC236}">
                <a16:creationId xmlns:a16="http://schemas.microsoft.com/office/drawing/2014/main" id="{30054F11-87C5-2847-B934-4628236E27E8}"/>
              </a:ext>
            </a:extLst>
          </p:cNvPr>
          <p:cNvSpPr>
            <a:spLocks noGrp="1"/>
          </p:cNvSpPr>
          <p:nvPr>
            <p:ph idx="1"/>
          </p:nvPr>
        </p:nvSpPr>
        <p:spPr/>
        <p:txBody>
          <a:bodyPr/>
          <a:lstStyle/>
          <a:p>
            <a:r>
              <a:rPr lang="en-US" dirty="0"/>
              <a:t>Many things can change the salinity of ocean water. </a:t>
            </a:r>
          </a:p>
          <a:p>
            <a:pPr lvl="1"/>
            <a:r>
              <a:rPr lang="en-US" dirty="0"/>
              <a:t>Melting ice dilutes the salt in ocean water</a:t>
            </a:r>
          </a:p>
          <a:p>
            <a:pPr lvl="1"/>
            <a:r>
              <a:rPr lang="en-US" dirty="0"/>
              <a:t>Evaporation removes water, making the water more salty</a:t>
            </a:r>
          </a:p>
          <a:p>
            <a:pPr lvl="1"/>
            <a:r>
              <a:rPr lang="en-US" dirty="0"/>
              <a:t>Freshwater sources drain into the ocean, creating lower salt regions</a:t>
            </a:r>
          </a:p>
          <a:p>
            <a:pPr marL="457200" lvl="1" indent="0">
              <a:buNone/>
            </a:pPr>
            <a:endParaRPr lang="en-US" dirty="0"/>
          </a:p>
          <a:p>
            <a:r>
              <a:rPr lang="en-US" dirty="0"/>
              <a:t>Differences in salinity cause currents in the ocean that resemble convection currents, even though they are caused by differences in density due to salt, not temperature</a:t>
            </a:r>
          </a:p>
          <a:p>
            <a:pPr lvl="1"/>
            <a:endParaRPr lang="en-US" dirty="0"/>
          </a:p>
          <a:p>
            <a:pPr lvl="1"/>
            <a:endParaRPr lang="en-US" dirty="0"/>
          </a:p>
        </p:txBody>
      </p:sp>
    </p:spTree>
    <p:extLst>
      <p:ext uri="{BB962C8B-B14F-4D97-AF65-F5344CB8AC3E}">
        <p14:creationId xmlns:p14="http://schemas.microsoft.com/office/powerpoint/2010/main" val="1593267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5">
      <a:dk1>
        <a:srgbClr val="000000"/>
      </a:dk1>
      <a:lt1>
        <a:srgbClr val="000000"/>
      </a:lt1>
      <a:dk2>
        <a:srgbClr val="C0C0C0"/>
      </a:dk2>
      <a:lt2>
        <a:srgbClr val="636363"/>
      </a:lt2>
      <a:accent1>
        <a:srgbClr val="0432FF"/>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{633D52F1-0228-2F47-A9CE-EA14B7F488A2}tf10001121</Template>
  <TotalTime>1498</TotalTime>
  <Words>1630</Words>
  <Application>Microsoft Macintosh PowerPoint</Application>
  <PresentationFormat>Widescreen</PresentationFormat>
  <Paragraphs>108</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Century Gothic</vt:lpstr>
      <vt:lpstr>Wingdings 2</vt:lpstr>
      <vt:lpstr>Quotable</vt:lpstr>
      <vt:lpstr>Science     March 16-20 </vt:lpstr>
      <vt:lpstr>Ocean Currents</vt:lpstr>
      <vt:lpstr>Think about it</vt:lpstr>
      <vt:lpstr>Ocean Currents</vt:lpstr>
      <vt:lpstr>Ocean Convection Currents</vt:lpstr>
      <vt:lpstr>Ocean Global Conveyor Belt</vt:lpstr>
      <vt:lpstr>PowerPoint Presentation</vt:lpstr>
      <vt:lpstr>Salinity affects density</vt:lpstr>
      <vt:lpstr>Ocean Salinity and Currents</vt:lpstr>
      <vt:lpstr>Upwelling in the Ocean</vt:lpstr>
      <vt:lpstr>Heat Transfer and Climate</vt:lpstr>
      <vt:lpstr>Review of Atmospheric Flow</vt:lpstr>
      <vt:lpstr>Review of Atmospheric Flow</vt:lpstr>
      <vt:lpstr>Climate</vt:lpstr>
      <vt:lpstr>Climate</vt:lpstr>
      <vt:lpstr>Latitude Affects Climate (Temperature)</vt:lpstr>
      <vt:lpstr>Latitude Affects Climate (Precipitation and Wind)</vt:lpstr>
      <vt:lpstr>Topography and Elevation Affect Climate</vt:lpstr>
      <vt:lpstr>Topography and Elevation Affect Climate</vt:lpstr>
      <vt:lpstr>Large Bodies of Water Affect Climate</vt:lpstr>
      <vt:lpstr>Ocean Currents Affect Climate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Lea Simmons (jlsmmns2)</dc:creator>
  <cp:lastModifiedBy>Jennifer Lea Simmons (jlsmmns2)</cp:lastModifiedBy>
  <cp:revision>52</cp:revision>
  <dcterms:created xsi:type="dcterms:W3CDTF">2020-03-12T16:44:00Z</dcterms:created>
  <dcterms:modified xsi:type="dcterms:W3CDTF">2020-03-13T17:51:33Z</dcterms:modified>
</cp:coreProperties>
</file>