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58" r:id="rId3"/>
    <p:sldId id="257" r:id="rId4"/>
    <p:sldId id="259" r:id="rId5"/>
    <p:sldId id="270" r:id="rId6"/>
    <p:sldId id="267" r:id="rId7"/>
    <p:sldId id="260" r:id="rId8"/>
    <p:sldId id="261"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4"/>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F1D8874-516D-4444-A920-BCCA57802137}" type="datetimeFigureOut">
              <a:rPr lang="en-US" smtClean="0"/>
              <a:t>3/27/20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D6B6795-2A23-E749-8328-6AA176241636}" type="slidenum">
              <a:rPr lang="en-US" smtClean="0"/>
              <a:t>‹#›</a:t>
            </a:fld>
            <a:endParaRPr lang="en-US" dirty="0"/>
          </a:p>
        </p:txBody>
      </p:sp>
    </p:spTree>
    <p:extLst>
      <p:ext uri="{BB962C8B-B14F-4D97-AF65-F5344CB8AC3E}">
        <p14:creationId xmlns:p14="http://schemas.microsoft.com/office/powerpoint/2010/main" val="30796971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D8874-516D-4444-A920-BCCA57802137}" type="datetimeFigureOut">
              <a:rPr lang="en-US" smtClean="0"/>
              <a:t>3/27/20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399135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D8874-516D-4444-A920-BCCA57802137}" type="datetimeFigureOut">
              <a:rPr lang="en-US" smtClean="0"/>
              <a:t>3/27/20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45947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D8874-516D-4444-A920-BCCA57802137}" type="datetimeFigureOut">
              <a:rPr lang="en-US" smtClean="0"/>
              <a:t>3/27/20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62166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F1D8874-516D-4444-A920-BCCA57802137}" type="datetimeFigureOut">
              <a:rPr lang="en-US" smtClean="0"/>
              <a:t>3/27/20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34661964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1D8874-516D-4444-A920-BCCA57802137}" type="datetimeFigureOut">
              <a:rPr lang="en-US" smtClean="0"/>
              <a:t>3/27/20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4073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D8874-516D-4444-A920-BCCA57802137}" type="datetimeFigureOut">
              <a:rPr lang="en-US" smtClean="0"/>
              <a:t>3/27/20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64021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1D8874-516D-4444-A920-BCCA57802137}" type="datetimeFigureOut">
              <a:rPr lang="en-US" smtClean="0"/>
              <a:t>3/27/20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238017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D8874-516D-4444-A920-BCCA57802137}" type="datetimeFigureOut">
              <a:rPr lang="en-US" smtClean="0"/>
              <a:t>3/27/20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6B6795-2A23-E749-8328-6AA176241636}" type="slidenum">
              <a:rPr lang="en-US" smtClean="0"/>
              <a:t>‹#›</a:t>
            </a:fld>
            <a:endParaRPr lang="en-US" dirty="0"/>
          </a:p>
        </p:txBody>
      </p:sp>
    </p:spTree>
    <p:extLst>
      <p:ext uri="{BB962C8B-B14F-4D97-AF65-F5344CB8AC3E}">
        <p14:creationId xmlns:p14="http://schemas.microsoft.com/office/powerpoint/2010/main" val="75720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F1D8874-516D-4444-A920-BCCA57802137}" type="datetimeFigureOut">
              <a:rPr lang="en-US" smtClean="0"/>
              <a:t>3/27/20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D6B6795-2A23-E749-8328-6AA176241636}"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501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F1D8874-516D-4444-A920-BCCA57802137}" type="datetimeFigureOut">
              <a:rPr lang="en-US" smtClean="0"/>
              <a:t>3/27/20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D6B6795-2A23-E749-8328-6AA176241636}"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905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F1D8874-516D-4444-A920-BCCA57802137}" type="datetimeFigureOut">
              <a:rPr lang="en-US" smtClean="0"/>
              <a:t>3/27/20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D6B6795-2A23-E749-8328-6AA176241636}" type="slidenum">
              <a:rPr lang="en-US" smtClean="0"/>
              <a:t>‹#›</a:t>
            </a:fld>
            <a:endParaRPr lang="en-US" dirty="0"/>
          </a:p>
        </p:txBody>
      </p:sp>
    </p:spTree>
    <p:extLst>
      <p:ext uri="{BB962C8B-B14F-4D97-AF65-F5344CB8AC3E}">
        <p14:creationId xmlns:p14="http://schemas.microsoft.com/office/powerpoint/2010/main" val="13756449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erc.carleton.edu/integrate/teaching_materials/mineral_resources/student_materials/unit4supplement.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E254-1A43-7242-9D5B-EE152CDD418C}"/>
              </a:ext>
            </a:extLst>
          </p:cNvPr>
          <p:cNvSpPr>
            <a:spLocks noGrp="1"/>
          </p:cNvSpPr>
          <p:nvPr>
            <p:ph type="ctrTitle"/>
          </p:nvPr>
        </p:nvSpPr>
        <p:spPr/>
        <p:txBody>
          <a:bodyPr/>
          <a:lstStyle/>
          <a:p>
            <a:r>
              <a:rPr lang="en-US" dirty="0"/>
              <a:t>Latitude, Wind, and Precipitation</a:t>
            </a:r>
          </a:p>
        </p:txBody>
      </p:sp>
      <p:sp>
        <p:nvSpPr>
          <p:cNvPr id="3" name="Subtitle 2">
            <a:extLst>
              <a:ext uri="{FF2B5EF4-FFF2-40B4-BE49-F238E27FC236}">
                <a16:creationId xmlns:a16="http://schemas.microsoft.com/office/drawing/2014/main" id="{BB075DCA-6BF1-384C-BE1B-15D5462F3E68}"/>
              </a:ext>
            </a:extLst>
          </p:cNvPr>
          <p:cNvSpPr>
            <a:spLocks noGrp="1"/>
          </p:cNvSpPr>
          <p:nvPr>
            <p:ph type="subTitle" idx="1"/>
          </p:nvPr>
        </p:nvSpPr>
        <p:spPr/>
        <p:txBody>
          <a:bodyPr/>
          <a:lstStyle/>
          <a:p>
            <a:r>
              <a:rPr lang="en-US" dirty="0"/>
              <a:t>Supplemental Resource to Slide 17 of March 16-20 PowerPoint</a:t>
            </a:r>
          </a:p>
        </p:txBody>
      </p:sp>
    </p:spTree>
    <p:extLst>
      <p:ext uri="{BB962C8B-B14F-4D97-AF65-F5344CB8AC3E}">
        <p14:creationId xmlns:p14="http://schemas.microsoft.com/office/powerpoint/2010/main" val="285319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1D849-4F99-6040-815F-80E4C669E456}"/>
              </a:ext>
            </a:extLst>
          </p:cNvPr>
          <p:cNvSpPr>
            <a:spLocks noGrp="1"/>
          </p:cNvSpPr>
          <p:nvPr>
            <p:ph idx="1"/>
          </p:nvPr>
        </p:nvSpPr>
        <p:spPr>
          <a:xfrm>
            <a:off x="840889" y="1449769"/>
            <a:ext cx="10702066" cy="4631167"/>
          </a:xfrm>
        </p:spPr>
        <p:txBody>
          <a:bodyPr>
            <a:normAutofit lnSpcReduction="10000"/>
          </a:bodyPr>
          <a:lstStyle/>
          <a:p>
            <a:r>
              <a:rPr lang="en-US" dirty="0"/>
              <a:t>As you recall, the sun heats the Earth unevenly. The most direct sunlight is around the equator, making that the hottest region on Earth. The least direct sunlight is near the poles, making them the coldest regions on Earth. How close a location is to the equator or the poles has a lot to do with the temperature of the location.</a:t>
            </a:r>
          </a:p>
          <a:p>
            <a:endParaRPr lang="en-US" dirty="0"/>
          </a:p>
          <a:p>
            <a:r>
              <a:rPr lang="en-US" dirty="0">
                <a:solidFill>
                  <a:schemeClr val="accent1">
                    <a:lumMod val="75000"/>
                  </a:schemeClr>
                </a:solidFill>
              </a:rPr>
              <a:t>High temperatures increases the rate of evaporation. </a:t>
            </a:r>
            <a:r>
              <a:rPr lang="en-US" dirty="0"/>
              <a:t>Therefore, in hotter latitudes, more precipitation is expected. At the poles (the coldest latitudes), evaporation is so slow that little precipitation occurs.</a:t>
            </a:r>
          </a:p>
          <a:p>
            <a:endParaRPr lang="en-US" dirty="0"/>
          </a:p>
          <a:p>
            <a:r>
              <a:rPr lang="en-US" dirty="0"/>
              <a:t>Oceans contain a lot of water, and are therefore a main source of water for evaporation. Because of this, </a:t>
            </a:r>
            <a:r>
              <a:rPr lang="en-US" dirty="0">
                <a:solidFill>
                  <a:schemeClr val="accent1">
                    <a:lumMod val="75000"/>
                  </a:schemeClr>
                </a:solidFill>
              </a:rPr>
              <a:t>coastal areas often receive more precipitation than inland areas of the same latitude.</a:t>
            </a:r>
          </a:p>
          <a:p>
            <a:endParaRPr lang="en-US" dirty="0"/>
          </a:p>
          <a:p>
            <a:r>
              <a:rPr lang="en-US" dirty="0"/>
              <a:t>Not all ocean water has the same temperature, however. </a:t>
            </a:r>
            <a:r>
              <a:rPr lang="en-US" dirty="0">
                <a:solidFill>
                  <a:schemeClr val="accent1">
                    <a:lumMod val="75000"/>
                  </a:schemeClr>
                </a:solidFill>
              </a:rPr>
              <a:t>Coastal areas near warm ocean waters receive higher amounts of precipitation than regions near cold ocean waters. </a:t>
            </a:r>
          </a:p>
        </p:txBody>
      </p:sp>
      <p:sp>
        <p:nvSpPr>
          <p:cNvPr id="4" name="Title 1">
            <a:extLst>
              <a:ext uri="{FF2B5EF4-FFF2-40B4-BE49-F238E27FC236}">
                <a16:creationId xmlns:a16="http://schemas.microsoft.com/office/drawing/2014/main" id="{00C06726-2E8D-BD44-A73B-399B154A583E}"/>
              </a:ext>
            </a:extLst>
          </p:cNvPr>
          <p:cNvSpPr>
            <a:spLocks noGrp="1"/>
          </p:cNvSpPr>
          <p:nvPr>
            <p:ph type="title"/>
          </p:nvPr>
        </p:nvSpPr>
        <p:spPr>
          <a:xfrm>
            <a:off x="840889" y="489474"/>
            <a:ext cx="10058400" cy="833717"/>
          </a:xfrm>
        </p:spPr>
        <p:txBody>
          <a:bodyPr>
            <a:normAutofit fontScale="90000"/>
          </a:bodyPr>
          <a:lstStyle/>
          <a:p>
            <a:r>
              <a:rPr lang="en-US" dirty="0"/>
              <a:t>Latitude and Precipitation Patterns</a:t>
            </a:r>
          </a:p>
        </p:txBody>
      </p:sp>
    </p:spTree>
    <p:extLst>
      <p:ext uri="{BB962C8B-B14F-4D97-AF65-F5344CB8AC3E}">
        <p14:creationId xmlns:p14="http://schemas.microsoft.com/office/powerpoint/2010/main" val="155030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0350-A8C8-3143-B2D3-6DD50D3ABAF0}"/>
              </a:ext>
            </a:extLst>
          </p:cNvPr>
          <p:cNvSpPr>
            <a:spLocks noGrp="1"/>
          </p:cNvSpPr>
          <p:nvPr>
            <p:ph type="title"/>
          </p:nvPr>
        </p:nvSpPr>
        <p:spPr/>
        <p:txBody>
          <a:bodyPr>
            <a:normAutofit/>
          </a:bodyPr>
          <a:lstStyle/>
          <a:p>
            <a:r>
              <a:rPr lang="en-US" sz="4000" dirty="0"/>
              <a:t>Latitude Affects Wind and Precipitation</a:t>
            </a:r>
          </a:p>
        </p:txBody>
      </p:sp>
      <p:sp>
        <p:nvSpPr>
          <p:cNvPr id="3" name="Content Placeholder 2">
            <a:extLst>
              <a:ext uri="{FF2B5EF4-FFF2-40B4-BE49-F238E27FC236}">
                <a16:creationId xmlns:a16="http://schemas.microsoft.com/office/drawing/2014/main" id="{73F11D9F-03E8-6940-816C-7AF9BBA7BA03}"/>
              </a:ext>
            </a:extLst>
          </p:cNvPr>
          <p:cNvSpPr>
            <a:spLocks noGrp="1"/>
          </p:cNvSpPr>
          <p:nvPr>
            <p:ph idx="1"/>
          </p:nvPr>
        </p:nvSpPr>
        <p:spPr>
          <a:xfrm>
            <a:off x="1066800" y="2103120"/>
            <a:ext cx="10058400" cy="2576456"/>
          </a:xfrm>
        </p:spPr>
        <p:txBody>
          <a:bodyPr/>
          <a:lstStyle/>
          <a:p>
            <a:r>
              <a:rPr lang="en-US" dirty="0"/>
              <a:t>On slide 17 of the March 16-20 PowerPoint, I stated that there are patterns to the amount of precipitation and wind that occur at different latitudes. This resource provides more details about that claim. </a:t>
            </a:r>
          </a:p>
          <a:p>
            <a:endParaRPr lang="en-US" dirty="0"/>
          </a:p>
          <a:p>
            <a:r>
              <a:rPr lang="en-US" dirty="0"/>
              <a:t>This information should be considered as you develop your Location of the Best Climate science debate statement.</a:t>
            </a:r>
          </a:p>
        </p:txBody>
      </p:sp>
    </p:spTree>
    <p:extLst>
      <p:ext uri="{BB962C8B-B14F-4D97-AF65-F5344CB8AC3E}">
        <p14:creationId xmlns:p14="http://schemas.microsoft.com/office/powerpoint/2010/main" val="399873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C070-8E6B-484E-B9C8-570A818BE72A}"/>
              </a:ext>
            </a:extLst>
          </p:cNvPr>
          <p:cNvSpPr>
            <a:spLocks noGrp="1"/>
          </p:cNvSpPr>
          <p:nvPr>
            <p:ph type="title"/>
          </p:nvPr>
        </p:nvSpPr>
        <p:spPr>
          <a:xfrm>
            <a:off x="504307" y="631837"/>
            <a:ext cx="10058400" cy="992568"/>
          </a:xfrm>
        </p:spPr>
        <p:txBody>
          <a:bodyPr/>
          <a:lstStyle/>
          <a:p>
            <a:r>
              <a:rPr lang="en-US" dirty="0"/>
              <a:t>Latitude and Air Pressure Bands</a:t>
            </a:r>
          </a:p>
        </p:txBody>
      </p:sp>
      <p:sp>
        <p:nvSpPr>
          <p:cNvPr id="3" name="Content Placeholder 2">
            <a:extLst>
              <a:ext uri="{FF2B5EF4-FFF2-40B4-BE49-F238E27FC236}">
                <a16:creationId xmlns:a16="http://schemas.microsoft.com/office/drawing/2014/main" id="{757643D5-A38D-AB4B-AD7E-678F76BB0D4A}"/>
              </a:ext>
            </a:extLst>
          </p:cNvPr>
          <p:cNvSpPr>
            <a:spLocks noGrp="1"/>
          </p:cNvSpPr>
          <p:nvPr>
            <p:ph idx="1"/>
          </p:nvPr>
        </p:nvSpPr>
        <p:spPr>
          <a:xfrm>
            <a:off x="504307" y="1847625"/>
            <a:ext cx="5254620" cy="4015293"/>
          </a:xfrm>
        </p:spPr>
        <p:txBody>
          <a:bodyPr>
            <a:normAutofit/>
          </a:bodyPr>
          <a:lstStyle/>
          <a:p>
            <a:r>
              <a:rPr lang="en-US" dirty="0"/>
              <a:t>Previously, we learned that the convection cells create bands with low or high pressure. The bands occur as follows.</a:t>
            </a:r>
          </a:p>
          <a:p>
            <a:endParaRPr lang="en-US" dirty="0"/>
          </a:p>
          <a:p>
            <a:r>
              <a:rPr lang="en-US" dirty="0"/>
              <a:t>There are </a:t>
            </a:r>
            <a:r>
              <a:rPr lang="en-US" dirty="0">
                <a:solidFill>
                  <a:srgbClr val="FF0000"/>
                </a:solidFill>
              </a:rPr>
              <a:t>low pressure bands </a:t>
            </a:r>
            <a:r>
              <a:rPr lang="en-US" dirty="0"/>
              <a:t>at 60</a:t>
            </a:r>
            <a:r>
              <a:rPr lang="en-US" baseline="30000" dirty="0"/>
              <a:t>o</a:t>
            </a:r>
            <a:r>
              <a:rPr lang="en-US" dirty="0"/>
              <a:t>C N, 0</a:t>
            </a:r>
            <a:r>
              <a:rPr lang="en-US" baseline="30000" dirty="0"/>
              <a:t>o</a:t>
            </a:r>
            <a:r>
              <a:rPr lang="en-US" dirty="0"/>
              <a:t>C, and 60</a:t>
            </a:r>
            <a:r>
              <a:rPr lang="en-US" baseline="30000" dirty="0"/>
              <a:t>o</a:t>
            </a:r>
            <a:r>
              <a:rPr lang="en-US" dirty="0"/>
              <a:t>C S. </a:t>
            </a:r>
          </a:p>
          <a:p>
            <a:endParaRPr lang="en-US" dirty="0"/>
          </a:p>
          <a:p>
            <a:r>
              <a:rPr lang="en-US" dirty="0"/>
              <a:t>There are </a:t>
            </a:r>
            <a:r>
              <a:rPr lang="en-US" dirty="0">
                <a:solidFill>
                  <a:schemeClr val="accent4">
                    <a:lumMod val="75000"/>
                  </a:schemeClr>
                </a:solidFill>
              </a:rPr>
              <a:t>high pressure bands </a:t>
            </a:r>
            <a:r>
              <a:rPr lang="en-US" dirty="0"/>
              <a:t>at the north pole, the south pole, 30</a:t>
            </a:r>
            <a:r>
              <a:rPr lang="en-US" baseline="30000" dirty="0"/>
              <a:t>o</a:t>
            </a:r>
            <a:r>
              <a:rPr lang="en-US" dirty="0"/>
              <a:t>C N, and 30</a:t>
            </a:r>
            <a:r>
              <a:rPr lang="en-US" baseline="30000" dirty="0"/>
              <a:t>o</a:t>
            </a:r>
            <a:r>
              <a:rPr lang="en-US" dirty="0"/>
              <a:t>C S.</a:t>
            </a:r>
          </a:p>
          <a:p>
            <a:endParaRPr lang="en-US" dirty="0"/>
          </a:p>
          <a:p>
            <a:r>
              <a:rPr lang="en-US" dirty="0">
                <a:solidFill>
                  <a:schemeClr val="accent1">
                    <a:lumMod val="75000"/>
                  </a:schemeClr>
                </a:solidFill>
              </a:rPr>
              <a:t>Notice that the pressure bands alternate</a:t>
            </a:r>
            <a:r>
              <a:rPr lang="en-US" dirty="0"/>
              <a:t>.</a:t>
            </a:r>
          </a:p>
        </p:txBody>
      </p:sp>
      <p:pic>
        <p:nvPicPr>
          <p:cNvPr id="13" name="Picture 12" descr="Figure showing global climate zones">
            <a:extLst>
              <a:ext uri="{FF2B5EF4-FFF2-40B4-BE49-F238E27FC236}">
                <a16:creationId xmlns:a16="http://schemas.microsoft.com/office/drawing/2014/main" id="{B48B0667-788B-2D4F-956A-DDD93DACB796}"/>
              </a:ext>
            </a:extLst>
          </p:cNvPr>
          <p:cNvPicPr>
            <a:picLocks noChangeAspect="1"/>
          </p:cNvPicPr>
          <p:nvPr/>
        </p:nvPicPr>
        <p:blipFill rotWithShape="1">
          <a:blip r:embed="rId2">
            <a:extLst>
              <a:ext uri="{28A0092B-C50C-407E-A947-70E740481C1C}">
                <a14:useLocalDpi xmlns:a14="http://schemas.microsoft.com/office/drawing/2010/main" val="0"/>
              </a:ext>
            </a:extLst>
          </a:blip>
          <a:srcRect l="3292" t="3816" r="2567" b="2368"/>
          <a:stretch/>
        </p:blipFill>
        <p:spPr bwMode="auto">
          <a:xfrm>
            <a:off x="5844988" y="2409694"/>
            <a:ext cx="6116869" cy="4206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3E70-4E6D-B14B-AF09-130B73BB5042}"/>
              </a:ext>
            </a:extLst>
          </p:cNvPr>
          <p:cNvSpPr>
            <a:spLocks noGrp="1"/>
          </p:cNvSpPr>
          <p:nvPr>
            <p:ph type="title"/>
          </p:nvPr>
        </p:nvSpPr>
        <p:spPr>
          <a:xfrm>
            <a:off x="614979" y="502744"/>
            <a:ext cx="10058400" cy="1143175"/>
          </a:xfrm>
        </p:spPr>
        <p:txBody>
          <a:bodyPr/>
          <a:lstStyle/>
          <a:p>
            <a:r>
              <a:rPr lang="en-US" dirty="0"/>
              <a:t>Latitude and Air Pressure Bands</a:t>
            </a:r>
          </a:p>
        </p:txBody>
      </p:sp>
      <p:sp>
        <p:nvSpPr>
          <p:cNvPr id="3" name="Content Placeholder 2">
            <a:extLst>
              <a:ext uri="{FF2B5EF4-FFF2-40B4-BE49-F238E27FC236}">
                <a16:creationId xmlns:a16="http://schemas.microsoft.com/office/drawing/2014/main" id="{264ABE3A-367E-0444-8B57-8E816580FCB0}"/>
              </a:ext>
            </a:extLst>
          </p:cNvPr>
          <p:cNvSpPr>
            <a:spLocks noGrp="1"/>
          </p:cNvSpPr>
          <p:nvPr>
            <p:ph idx="1"/>
          </p:nvPr>
        </p:nvSpPr>
        <p:spPr>
          <a:xfrm>
            <a:off x="614979" y="2014194"/>
            <a:ext cx="5818094" cy="3931920"/>
          </a:xfrm>
        </p:spPr>
        <p:txBody>
          <a:bodyPr/>
          <a:lstStyle/>
          <a:p>
            <a:r>
              <a:rPr lang="en-US" dirty="0">
                <a:solidFill>
                  <a:schemeClr val="accent1">
                    <a:lumMod val="75000"/>
                  </a:schemeClr>
                </a:solidFill>
              </a:rPr>
              <a:t>Pressure bands occur where a convection cell starts or ends. </a:t>
            </a:r>
          </a:p>
          <a:p>
            <a:endParaRPr lang="en-US" dirty="0"/>
          </a:p>
          <a:p>
            <a:r>
              <a:rPr lang="en-US" dirty="0"/>
              <a:t>When </a:t>
            </a:r>
            <a:r>
              <a:rPr lang="en-US" dirty="0">
                <a:solidFill>
                  <a:schemeClr val="accent4">
                    <a:lumMod val="75000"/>
                  </a:schemeClr>
                </a:solidFill>
              </a:rPr>
              <a:t>cold air sinks</a:t>
            </a:r>
            <a:r>
              <a:rPr lang="en-US" dirty="0"/>
              <a:t>, it increases the pressure on the Earth, causing a high pressure band to form at that latitude. </a:t>
            </a:r>
          </a:p>
          <a:p>
            <a:endParaRPr lang="en-US" dirty="0"/>
          </a:p>
          <a:p>
            <a:r>
              <a:rPr lang="en-US" dirty="0"/>
              <a:t>When </a:t>
            </a:r>
            <a:r>
              <a:rPr lang="en-US" dirty="0">
                <a:solidFill>
                  <a:srgbClr val="FF0000"/>
                </a:solidFill>
              </a:rPr>
              <a:t>warm air rises</a:t>
            </a:r>
            <a:r>
              <a:rPr lang="en-US" dirty="0"/>
              <a:t>, it decreases the pressure on Earth, causing a low pressure band to form at that latitude. </a:t>
            </a:r>
          </a:p>
        </p:txBody>
      </p:sp>
      <p:pic>
        <p:nvPicPr>
          <p:cNvPr id="1026" name="Picture 2">
            <a:extLst>
              <a:ext uri="{FF2B5EF4-FFF2-40B4-BE49-F238E27FC236}">
                <a16:creationId xmlns:a16="http://schemas.microsoft.com/office/drawing/2014/main" id="{2FC437E9-E6BF-3C41-965F-4AD9A6D5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825" y="1508760"/>
            <a:ext cx="5082571"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7328-B312-5240-B748-BD281D79D81D}"/>
              </a:ext>
            </a:extLst>
          </p:cNvPr>
          <p:cNvSpPr>
            <a:spLocks noGrp="1"/>
          </p:cNvSpPr>
          <p:nvPr>
            <p:ph type="title"/>
          </p:nvPr>
        </p:nvSpPr>
        <p:spPr>
          <a:xfrm>
            <a:off x="690283" y="427198"/>
            <a:ext cx="10058400" cy="820446"/>
          </a:xfrm>
        </p:spPr>
        <p:txBody>
          <a:bodyPr/>
          <a:lstStyle/>
          <a:p>
            <a:r>
              <a:rPr lang="en-US" dirty="0"/>
              <a:t>Latitudes and Global Winds</a:t>
            </a:r>
          </a:p>
        </p:txBody>
      </p:sp>
      <p:sp>
        <p:nvSpPr>
          <p:cNvPr id="3" name="Content Placeholder 2">
            <a:extLst>
              <a:ext uri="{FF2B5EF4-FFF2-40B4-BE49-F238E27FC236}">
                <a16:creationId xmlns:a16="http://schemas.microsoft.com/office/drawing/2014/main" id="{F86E6C9B-5881-864F-B62E-9EA38430387F}"/>
              </a:ext>
            </a:extLst>
          </p:cNvPr>
          <p:cNvSpPr>
            <a:spLocks noGrp="1"/>
          </p:cNvSpPr>
          <p:nvPr>
            <p:ph idx="1"/>
          </p:nvPr>
        </p:nvSpPr>
        <p:spPr>
          <a:xfrm>
            <a:off x="690284" y="1277260"/>
            <a:ext cx="5405716" cy="4211960"/>
          </a:xfrm>
        </p:spPr>
        <p:txBody>
          <a:bodyPr>
            <a:normAutofit/>
          </a:bodyPr>
          <a:lstStyle/>
          <a:p>
            <a:r>
              <a:rPr lang="en-US" dirty="0"/>
              <a:t>Global Winds are the main belts of wind that move across Earth.</a:t>
            </a:r>
          </a:p>
          <a:p>
            <a:r>
              <a:rPr lang="en-US" dirty="0"/>
              <a:t>Air always moves from high pressure to low pressure in order to reach equilibrium.</a:t>
            </a:r>
          </a:p>
          <a:p>
            <a:r>
              <a:rPr lang="en-US" dirty="0"/>
              <a:t>The figure shows that the</a:t>
            </a:r>
            <a:r>
              <a:rPr lang="en-US" dirty="0">
                <a:solidFill>
                  <a:schemeClr val="accent1">
                    <a:lumMod val="75000"/>
                  </a:schemeClr>
                </a:solidFill>
              </a:rPr>
              <a:t> Global Winds move from a high pressure band towards a low pressure band. </a:t>
            </a:r>
          </a:p>
          <a:p>
            <a:r>
              <a:rPr lang="en-US" dirty="0"/>
              <a:t>The locations of the pressure bands are fixed at certain latitudes, so </a:t>
            </a:r>
            <a:r>
              <a:rPr lang="en-US" dirty="0">
                <a:solidFill>
                  <a:schemeClr val="accent1">
                    <a:lumMod val="75000"/>
                  </a:schemeClr>
                </a:solidFill>
              </a:rPr>
              <a:t>the Global Winds are linked to latitude. </a:t>
            </a:r>
            <a:r>
              <a:rPr lang="en-US" dirty="0"/>
              <a:t>The pressure bands make the Global Winds predictable.</a:t>
            </a:r>
          </a:p>
          <a:p>
            <a:r>
              <a:rPr lang="en-US" dirty="0"/>
              <a:t>The winds appear to curve because of the </a:t>
            </a:r>
            <a:r>
              <a:rPr lang="en-US" dirty="0">
                <a:solidFill>
                  <a:schemeClr val="accent1">
                    <a:lumMod val="75000"/>
                  </a:schemeClr>
                </a:solidFill>
              </a:rPr>
              <a:t>Coriolis Effect.</a:t>
            </a:r>
          </a:p>
          <a:p>
            <a:pPr marL="0" indent="0">
              <a:buNone/>
            </a:pPr>
            <a:endParaRPr lang="en-US" dirty="0"/>
          </a:p>
        </p:txBody>
      </p:sp>
      <p:sp>
        <p:nvSpPr>
          <p:cNvPr id="5" name="Rectangle 4">
            <a:extLst>
              <a:ext uri="{FF2B5EF4-FFF2-40B4-BE49-F238E27FC236}">
                <a16:creationId xmlns:a16="http://schemas.microsoft.com/office/drawing/2014/main" id="{B45D4519-08C5-1D4F-8C10-EE7DC7D114B1}"/>
              </a:ext>
            </a:extLst>
          </p:cNvPr>
          <p:cNvSpPr>
            <a:spLocks noChangeArrowheads="1"/>
          </p:cNvSpPr>
          <p:nvPr/>
        </p:nvSpPr>
        <p:spPr bwMode="auto">
          <a:xfrm>
            <a:off x="8595360" y="33348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Content Placeholder 8">
            <a:extLst>
              <a:ext uri="{FF2B5EF4-FFF2-40B4-BE49-F238E27FC236}">
                <a16:creationId xmlns:a16="http://schemas.microsoft.com/office/drawing/2014/main" id="{FD394E16-DDA4-8848-80D5-F5368F4C1296}"/>
              </a:ext>
            </a:extLst>
          </p:cNvPr>
          <p:cNvPicPr>
            <a:picLocks noChangeAspect="1"/>
          </p:cNvPicPr>
          <p:nvPr/>
        </p:nvPicPr>
        <p:blipFill>
          <a:blip r:embed="rId2"/>
          <a:stretch>
            <a:fillRect/>
          </a:stretch>
        </p:blipFill>
        <p:spPr>
          <a:xfrm>
            <a:off x="6515549" y="2423261"/>
            <a:ext cx="5315986" cy="3932237"/>
          </a:xfrm>
          <a:prstGeom prst="rect">
            <a:avLst/>
          </a:prstGeom>
        </p:spPr>
      </p:pic>
    </p:spTree>
    <p:extLst>
      <p:ext uri="{BB962C8B-B14F-4D97-AF65-F5344CB8AC3E}">
        <p14:creationId xmlns:p14="http://schemas.microsoft.com/office/powerpoint/2010/main" val="174951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7ACB-ADE2-F14F-A6BB-A8170C4D5C19}"/>
              </a:ext>
            </a:extLst>
          </p:cNvPr>
          <p:cNvSpPr>
            <a:spLocks noGrp="1"/>
          </p:cNvSpPr>
          <p:nvPr>
            <p:ph type="title"/>
          </p:nvPr>
        </p:nvSpPr>
        <p:spPr>
          <a:xfrm>
            <a:off x="658010" y="441208"/>
            <a:ext cx="10058400" cy="763650"/>
          </a:xfrm>
        </p:spPr>
        <p:txBody>
          <a:bodyPr/>
          <a:lstStyle/>
          <a:p>
            <a:r>
              <a:rPr lang="en-US" dirty="0"/>
              <a:t>Latitudes and Global Winds</a:t>
            </a:r>
          </a:p>
        </p:txBody>
      </p:sp>
      <p:sp>
        <p:nvSpPr>
          <p:cNvPr id="3" name="Content Placeholder 2">
            <a:extLst>
              <a:ext uri="{FF2B5EF4-FFF2-40B4-BE49-F238E27FC236}">
                <a16:creationId xmlns:a16="http://schemas.microsoft.com/office/drawing/2014/main" id="{1A303B88-E9F1-6346-B08D-9073AD775627}"/>
              </a:ext>
            </a:extLst>
          </p:cNvPr>
          <p:cNvSpPr>
            <a:spLocks noGrp="1"/>
          </p:cNvSpPr>
          <p:nvPr>
            <p:ph idx="1"/>
          </p:nvPr>
        </p:nvSpPr>
        <p:spPr>
          <a:xfrm>
            <a:off x="658010" y="1204858"/>
            <a:ext cx="10058400" cy="3931920"/>
          </a:xfrm>
        </p:spPr>
        <p:txBody>
          <a:bodyPr/>
          <a:lstStyle/>
          <a:p>
            <a:r>
              <a:rPr lang="en-US" dirty="0"/>
              <a:t>There are 5 types of winds: the Trade Winds, the Westerlies, the Polar Easterlies, the Doldrums, and the Horse Latitudes.</a:t>
            </a:r>
          </a:p>
          <a:p>
            <a:r>
              <a:rPr lang="en-US" dirty="0"/>
              <a:t>The </a:t>
            </a:r>
            <a:r>
              <a:rPr lang="en-US" b="1" dirty="0">
                <a:solidFill>
                  <a:srgbClr val="008F00"/>
                </a:solidFill>
              </a:rPr>
              <a:t>Doldrums </a:t>
            </a:r>
            <a:r>
              <a:rPr lang="en-US" dirty="0"/>
              <a:t>refers to the region at the equator. This is a low pressure band, so wind is expected. However, the strong sunlight at the equator causes the air to rise up, instead of moving across land, resulting in very little wind at the equator.</a:t>
            </a:r>
          </a:p>
          <a:p>
            <a:r>
              <a:rPr lang="en-US" dirty="0"/>
              <a:t>The </a:t>
            </a:r>
            <a:r>
              <a:rPr lang="en-US" b="1" dirty="0">
                <a:solidFill>
                  <a:srgbClr val="7030A0"/>
                </a:solidFill>
              </a:rPr>
              <a:t>Horse Latitudes </a:t>
            </a:r>
            <a:r>
              <a:rPr lang="en-US" dirty="0"/>
              <a:t>are often calm, too, because                                                                  they are at a high pressure band, where air sinks.</a:t>
            </a:r>
          </a:p>
          <a:p>
            <a:r>
              <a:rPr lang="en-US" dirty="0"/>
              <a:t>The </a:t>
            </a:r>
            <a:r>
              <a:rPr lang="en-US" b="1" dirty="0">
                <a:solidFill>
                  <a:schemeClr val="accent1">
                    <a:lumMod val="75000"/>
                  </a:schemeClr>
                </a:solidFill>
              </a:rPr>
              <a:t>Trade Winds</a:t>
            </a:r>
            <a:r>
              <a:rPr lang="en-US" dirty="0"/>
              <a:t>, </a:t>
            </a:r>
            <a:r>
              <a:rPr lang="en-US" b="1" dirty="0">
                <a:solidFill>
                  <a:schemeClr val="accent4">
                    <a:lumMod val="75000"/>
                  </a:schemeClr>
                </a:solidFill>
              </a:rPr>
              <a:t>Westerlies,</a:t>
            </a:r>
            <a:r>
              <a:rPr lang="en-US" dirty="0"/>
              <a:t> and the </a:t>
            </a:r>
            <a:r>
              <a:rPr lang="en-US" b="1" dirty="0">
                <a:solidFill>
                  <a:schemeClr val="accent3">
                    <a:lumMod val="75000"/>
                  </a:schemeClr>
                </a:solidFill>
              </a:rPr>
              <a:t>Polar Easterlies</a:t>
            </a:r>
            <a:r>
              <a:rPr lang="en-US" dirty="0"/>
              <a:t>                                                                             all flow from high pressure to low pressure, and                                                                             produce substantial winds, as expected.</a:t>
            </a:r>
          </a:p>
          <a:p>
            <a:endParaRPr lang="en-US" dirty="0"/>
          </a:p>
        </p:txBody>
      </p:sp>
      <p:pic>
        <p:nvPicPr>
          <p:cNvPr id="7" name="Picture 6">
            <a:extLst>
              <a:ext uri="{FF2B5EF4-FFF2-40B4-BE49-F238E27FC236}">
                <a16:creationId xmlns:a16="http://schemas.microsoft.com/office/drawing/2014/main" id="{95890DD4-552E-3849-8F6E-F4144BF1CFC5}"/>
              </a:ext>
            </a:extLst>
          </p:cNvPr>
          <p:cNvPicPr>
            <a:picLocks noChangeAspect="1"/>
          </p:cNvPicPr>
          <p:nvPr/>
        </p:nvPicPr>
        <p:blipFill rotWithShape="1">
          <a:blip r:embed="rId2">
            <a:clrChange>
              <a:clrFrom>
                <a:srgbClr val="FFFEFF"/>
              </a:clrFrom>
              <a:clrTo>
                <a:srgbClr val="FFFEFF">
                  <a:alpha val="0"/>
                </a:srgbClr>
              </a:clrTo>
            </a:clrChange>
          </a:blip>
          <a:srcRect l="3331" t="7344"/>
          <a:stretch/>
        </p:blipFill>
        <p:spPr>
          <a:xfrm>
            <a:off x="4848447" y="2971973"/>
            <a:ext cx="7118060" cy="3657600"/>
          </a:xfrm>
          <a:prstGeom prst="rect">
            <a:avLst/>
          </a:prstGeom>
        </p:spPr>
      </p:pic>
    </p:spTree>
    <p:extLst>
      <p:ext uri="{BB962C8B-B14F-4D97-AF65-F5344CB8AC3E}">
        <p14:creationId xmlns:p14="http://schemas.microsoft.com/office/powerpoint/2010/main" val="91816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DF29-9A9D-5448-9564-30507301E9A6}"/>
              </a:ext>
            </a:extLst>
          </p:cNvPr>
          <p:cNvSpPr>
            <a:spLocks noGrp="1"/>
          </p:cNvSpPr>
          <p:nvPr>
            <p:ph type="title"/>
          </p:nvPr>
        </p:nvSpPr>
        <p:spPr>
          <a:xfrm>
            <a:off x="862404" y="578048"/>
            <a:ext cx="10058400" cy="917265"/>
          </a:xfrm>
        </p:spPr>
        <p:txBody>
          <a:bodyPr/>
          <a:lstStyle/>
          <a:p>
            <a:r>
              <a:rPr lang="en-US" dirty="0"/>
              <a:t>Latitude and Wind Patterns</a:t>
            </a:r>
          </a:p>
        </p:txBody>
      </p:sp>
      <p:sp>
        <p:nvSpPr>
          <p:cNvPr id="3" name="Content Placeholder 2">
            <a:extLst>
              <a:ext uri="{FF2B5EF4-FFF2-40B4-BE49-F238E27FC236}">
                <a16:creationId xmlns:a16="http://schemas.microsoft.com/office/drawing/2014/main" id="{38E1CE79-C0B8-E544-9A66-87D79903EF11}"/>
              </a:ext>
            </a:extLst>
          </p:cNvPr>
          <p:cNvSpPr>
            <a:spLocks noGrp="1"/>
          </p:cNvSpPr>
          <p:nvPr>
            <p:ph idx="1"/>
          </p:nvPr>
        </p:nvSpPr>
        <p:spPr>
          <a:xfrm>
            <a:off x="862404" y="1495313"/>
            <a:ext cx="10058400" cy="3931920"/>
          </a:xfrm>
        </p:spPr>
        <p:txBody>
          <a:bodyPr>
            <a:normAutofit lnSpcReduction="10000"/>
          </a:bodyPr>
          <a:lstStyle/>
          <a:p>
            <a:r>
              <a:rPr lang="en-US" dirty="0"/>
              <a:t>From slides 3-6, you should now understand that high and low air pressure bands form at specific latitudes, and air pressure bands influence wind patterns.</a:t>
            </a:r>
          </a:p>
          <a:p>
            <a:endParaRPr lang="en-US" dirty="0"/>
          </a:p>
          <a:p>
            <a:r>
              <a:rPr lang="en-US" dirty="0"/>
              <a:t>This means that </a:t>
            </a:r>
            <a:r>
              <a:rPr lang="en-US" dirty="0">
                <a:solidFill>
                  <a:srgbClr val="FF0000"/>
                </a:solidFill>
              </a:rPr>
              <a:t>specific latitudes influence wind patterns</a:t>
            </a:r>
            <a:r>
              <a:rPr lang="en-US" dirty="0"/>
              <a:t>.</a:t>
            </a:r>
          </a:p>
          <a:p>
            <a:endParaRPr lang="en-US" dirty="0"/>
          </a:p>
          <a:p>
            <a:r>
              <a:rPr lang="en-US" dirty="0"/>
              <a:t>At a low pressure band, there is usually wind. The only exception is at the equator, known as the Doldrums.</a:t>
            </a:r>
          </a:p>
          <a:p>
            <a:endParaRPr lang="en-US" dirty="0"/>
          </a:p>
          <a:p>
            <a:r>
              <a:rPr lang="en-US" dirty="0"/>
              <a:t>At high pressure bands, there is little wind.</a:t>
            </a:r>
          </a:p>
          <a:p>
            <a:endParaRPr lang="en-US" dirty="0"/>
          </a:p>
          <a:p>
            <a:r>
              <a:rPr lang="en-US" dirty="0"/>
              <a:t>Between pressure bands there are predictable patterns of wind.</a:t>
            </a:r>
          </a:p>
        </p:txBody>
      </p:sp>
    </p:spTree>
    <p:extLst>
      <p:ext uri="{BB962C8B-B14F-4D97-AF65-F5344CB8AC3E}">
        <p14:creationId xmlns:p14="http://schemas.microsoft.com/office/powerpoint/2010/main" val="369338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D936-17D3-1846-A2DF-67F0C159EB79}"/>
              </a:ext>
            </a:extLst>
          </p:cNvPr>
          <p:cNvSpPr>
            <a:spLocks noGrp="1"/>
          </p:cNvSpPr>
          <p:nvPr>
            <p:ph type="title"/>
          </p:nvPr>
        </p:nvSpPr>
        <p:spPr>
          <a:xfrm>
            <a:off x="675040" y="434850"/>
            <a:ext cx="11136855" cy="919029"/>
          </a:xfrm>
        </p:spPr>
        <p:txBody>
          <a:bodyPr>
            <a:normAutofit/>
          </a:bodyPr>
          <a:lstStyle/>
          <a:p>
            <a:r>
              <a:rPr lang="en-US" sz="4000" dirty="0"/>
              <a:t>Air Pressure Bands and Precipitation Patterns </a:t>
            </a:r>
          </a:p>
        </p:txBody>
      </p:sp>
      <p:sp>
        <p:nvSpPr>
          <p:cNvPr id="3" name="Content Placeholder 2">
            <a:extLst>
              <a:ext uri="{FF2B5EF4-FFF2-40B4-BE49-F238E27FC236}">
                <a16:creationId xmlns:a16="http://schemas.microsoft.com/office/drawing/2014/main" id="{C115E72B-3AD5-E248-B94B-8B966CD89381}"/>
              </a:ext>
            </a:extLst>
          </p:cNvPr>
          <p:cNvSpPr>
            <a:spLocks noGrp="1"/>
          </p:cNvSpPr>
          <p:nvPr>
            <p:ph idx="1"/>
          </p:nvPr>
        </p:nvSpPr>
        <p:spPr>
          <a:xfrm>
            <a:off x="675041" y="2504334"/>
            <a:ext cx="6664364" cy="3713585"/>
          </a:xfrm>
        </p:spPr>
        <p:txBody>
          <a:bodyPr>
            <a:normAutofit/>
          </a:bodyPr>
          <a:lstStyle/>
          <a:p>
            <a:r>
              <a:rPr lang="en-US" dirty="0">
                <a:solidFill>
                  <a:srgbClr val="FF0000"/>
                </a:solidFill>
              </a:rPr>
              <a:t>Low pressure bands mark where warm air rises and precipitation occurs. </a:t>
            </a:r>
            <a:r>
              <a:rPr lang="en-US" dirty="0"/>
              <a:t>For example, due to low pressure, rain forests are found along the equator. (The high temperature also helps, because with high temperatures comes a lot of evaporation, which provides a lot of water vapor to condense to form rain.) </a:t>
            </a:r>
          </a:p>
          <a:p>
            <a:endParaRPr lang="en-US" dirty="0"/>
          </a:p>
          <a:p>
            <a:r>
              <a:rPr lang="en-US" dirty="0">
                <a:solidFill>
                  <a:schemeClr val="accent4">
                    <a:lumMod val="75000"/>
                  </a:schemeClr>
                </a:solidFill>
              </a:rPr>
              <a:t>At bands of high pressure, cold air sinks, which prevents condensation. </a:t>
            </a:r>
            <a:r>
              <a:rPr lang="en-US" dirty="0">
                <a:solidFill>
                  <a:schemeClr val="accent1">
                    <a:lumMod val="75000"/>
                  </a:schemeClr>
                </a:solidFill>
              </a:rPr>
              <a:t>High-pressure bands tend to have low amounts of precipitation</a:t>
            </a:r>
            <a:r>
              <a:rPr lang="en-US" dirty="0"/>
              <a:t>; several deserts are located along 30° N and S; the poles also have high pressure and so are also deserts.</a:t>
            </a:r>
          </a:p>
        </p:txBody>
      </p:sp>
      <p:pic>
        <p:nvPicPr>
          <p:cNvPr id="4" name="Picture 3" descr="Figure showing global climate zones">
            <a:extLst>
              <a:ext uri="{FF2B5EF4-FFF2-40B4-BE49-F238E27FC236}">
                <a16:creationId xmlns:a16="http://schemas.microsoft.com/office/drawing/2014/main" id="{1F62A12C-FE35-6F4C-96BC-55845A7F62DB}"/>
              </a:ext>
            </a:extLst>
          </p:cNvPr>
          <p:cNvPicPr>
            <a:picLocks noChangeAspect="1"/>
          </p:cNvPicPr>
          <p:nvPr/>
        </p:nvPicPr>
        <p:blipFill rotWithShape="1">
          <a:blip r:embed="rId2">
            <a:extLst>
              <a:ext uri="{28A0092B-C50C-407E-A947-70E740481C1C}">
                <a14:useLocalDpi xmlns:a14="http://schemas.microsoft.com/office/drawing/2010/main" val="0"/>
              </a:ext>
            </a:extLst>
          </a:blip>
          <a:srcRect l="3292" t="3816" r="2567" b="2368"/>
          <a:stretch/>
        </p:blipFill>
        <p:spPr bwMode="auto">
          <a:xfrm>
            <a:off x="7446530" y="3513207"/>
            <a:ext cx="4521167" cy="310896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403A1A9-5EA0-F34A-91C1-EC36789A2B0D}"/>
              </a:ext>
            </a:extLst>
          </p:cNvPr>
          <p:cNvSpPr txBox="1"/>
          <p:nvPr/>
        </p:nvSpPr>
        <p:spPr>
          <a:xfrm>
            <a:off x="675041" y="1671344"/>
            <a:ext cx="11136855" cy="369332"/>
          </a:xfrm>
          <a:prstGeom prst="rect">
            <a:avLst/>
          </a:prstGeom>
          <a:noFill/>
        </p:spPr>
        <p:txBody>
          <a:bodyPr wrap="square" rtlCol="0">
            <a:spAutoFit/>
          </a:bodyPr>
          <a:lstStyle/>
          <a:p>
            <a:r>
              <a:rPr lang="en-US" dirty="0">
                <a:solidFill>
                  <a:schemeClr val="accent1">
                    <a:lumMod val="75000"/>
                  </a:schemeClr>
                </a:solidFill>
              </a:rPr>
              <a:t>Surface air pressure forms bands that align with latitude. </a:t>
            </a:r>
            <a:r>
              <a:rPr lang="en-US" dirty="0"/>
              <a:t>This can be seen in the figure below.</a:t>
            </a:r>
          </a:p>
        </p:txBody>
      </p:sp>
      <p:sp>
        <p:nvSpPr>
          <p:cNvPr id="7" name="TextBox 6">
            <a:extLst>
              <a:ext uri="{FF2B5EF4-FFF2-40B4-BE49-F238E27FC236}">
                <a16:creationId xmlns:a16="http://schemas.microsoft.com/office/drawing/2014/main" id="{80E6FF9A-C9A1-F940-9E03-66EA31DE93CB}"/>
              </a:ext>
            </a:extLst>
          </p:cNvPr>
          <p:cNvSpPr txBox="1"/>
          <p:nvPr/>
        </p:nvSpPr>
        <p:spPr>
          <a:xfrm>
            <a:off x="675041" y="1353879"/>
            <a:ext cx="10146700" cy="261610"/>
          </a:xfrm>
          <a:prstGeom prst="rect">
            <a:avLst/>
          </a:prstGeom>
          <a:noFill/>
        </p:spPr>
        <p:txBody>
          <a:bodyPr wrap="square" rtlCol="0">
            <a:spAutoFit/>
          </a:bodyPr>
          <a:lstStyle/>
          <a:p>
            <a:r>
              <a:rPr lang="en-US" sz="1100" dirty="0">
                <a:solidFill>
                  <a:schemeClr val="accent3">
                    <a:lumMod val="75000"/>
                  </a:schemeClr>
                </a:solidFill>
              </a:rPr>
              <a:t>This content is adapted from: </a:t>
            </a:r>
            <a:r>
              <a:rPr lang="en-US" sz="1100" dirty="0">
                <a:solidFill>
                  <a:schemeClr val="accent3">
                    <a:lumMod val="75000"/>
                  </a:schemeClr>
                </a:solidFill>
                <a:hlinkClick r:id="rId3">
                  <a:extLst>
                    <a:ext uri="{A12FA001-AC4F-418D-AE19-62706E023703}">
                      <ahyp:hlinkClr xmlns:ahyp="http://schemas.microsoft.com/office/drawing/2018/hyperlinkcolor" val="tx"/>
                    </a:ext>
                  </a:extLst>
                </a:hlinkClick>
              </a:rPr>
              <a:t>https://serc.carleton.edu/integrate/teaching_materials/mineral_resources/student_materials/unit4supplement.html</a:t>
            </a:r>
            <a:endParaRPr lang="en-US" sz="1100" dirty="0">
              <a:solidFill>
                <a:schemeClr val="accent3">
                  <a:lumMod val="75000"/>
                </a:schemeClr>
              </a:solidFill>
            </a:endParaRPr>
          </a:p>
        </p:txBody>
      </p:sp>
    </p:spTree>
    <p:extLst>
      <p:ext uri="{BB962C8B-B14F-4D97-AF65-F5344CB8AC3E}">
        <p14:creationId xmlns:p14="http://schemas.microsoft.com/office/powerpoint/2010/main" val="410078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9217-B878-9342-8BB7-6EDFFE41193E}"/>
              </a:ext>
            </a:extLst>
          </p:cNvPr>
          <p:cNvSpPr>
            <a:spLocks noGrp="1"/>
          </p:cNvSpPr>
          <p:nvPr>
            <p:ph type="title"/>
          </p:nvPr>
        </p:nvSpPr>
        <p:spPr>
          <a:xfrm>
            <a:off x="819374" y="642594"/>
            <a:ext cx="10058400" cy="1057114"/>
          </a:xfrm>
        </p:spPr>
        <p:txBody>
          <a:bodyPr>
            <a:normAutofit fontScale="90000"/>
          </a:bodyPr>
          <a:lstStyle/>
          <a:p>
            <a:r>
              <a:rPr lang="en-US" dirty="0"/>
              <a:t>Latitude and Precipitation Patterns</a:t>
            </a:r>
          </a:p>
        </p:txBody>
      </p:sp>
      <p:sp>
        <p:nvSpPr>
          <p:cNvPr id="3" name="Content Placeholder 2">
            <a:extLst>
              <a:ext uri="{FF2B5EF4-FFF2-40B4-BE49-F238E27FC236}">
                <a16:creationId xmlns:a16="http://schemas.microsoft.com/office/drawing/2014/main" id="{4428D097-88AB-EB44-9570-7EAF9E3A3D1E}"/>
              </a:ext>
            </a:extLst>
          </p:cNvPr>
          <p:cNvSpPr>
            <a:spLocks noGrp="1"/>
          </p:cNvSpPr>
          <p:nvPr>
            <p:ph idx="1"/>
          </p:nvPr>
        </p:nvSpPr>
        <p:spPr>
          <a:xfrm>
            <a:off x="819374" y="1699708"/>
            <a:ext cx="10058400" cy="3931920"/>
          </a:xfrm>
        </p:spPr>
        <p:txBody>
          <a:bodyPr/>
          <a:lstStyle/>
          <a:p>
            <a:r>
              <a:rPr lang="en-US" dirty="0"/>
              <a:t>You will recall that the Water Cycle involves evaporation of surface water into the atmosphere, where it cools and condenses, forms clouds, and then falls back to Earth as precipitation. </a:t>
            </a:r>
          </a:p>
          <a:p>
            <a:endParaRPr lang="en-US" dirty="0"/>
          </a:p>
          <a:p>
            <a:r>
              <a:rPr lang="en-US" dirty="0">
                <a:solidFill>
                  <a:schemeClr val="accent1">
                    <a:lumMod val="75000"/>
                  </a:schemeClr>
                </a:solidFill>
              </a:rPr>
              <a:t>When more evaporation occurs, more precipitation results.  </a:t>
            </a:r>
          </a:p>
          <a:p>
            <a:endParaRPr lang="en-US" dirty="0">
              <a:solidFill>
                <a:schemeClr val="accent1">
                  <a:lumMod val="75000"/>
                </a:schemeClr>
              </a:solidFill>
            </a:endParaRPr>
          </a:p>
          <a:p>
            <a:r>
              <a:rPr lang="en-US" dirty="0"/>
              <a:t>So what increases the amount of evaporation?</a:t>
            </a:r>
          </a:p>
        </p:txBody>
      </p:sp>
    </p:spTree>
    <p:extLst>
      <p:ext uri="{BB962C8B-B14F-4D97-AF65-F5344CB8AC3E}">
        <p14:creationId xmlns:p14="http://schemas.microsoft.com/office/powerpoint/2010/main" val="463327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{5B29858F-3C5C-AC46-866C-9950483166FF}tf10001067</Template>
  <TotalTime>520</TotalTime>
  <Words>905</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lpstr>
      <vt:lpstr>Latitude, Wind, and Precipitation</vt:lpstr>
      <vt:lpstr>Latitude Affects Wind and Precipitation</vt:lpstr>
      <vt:lpstr>Latitude and Air Pressure Bands</vt:lpstr>
      <vt:lpstr>Latitude and Air Pressure Bands</vt:lpstr>
      <vt:lpstr>Latitudes and Global Winds</vt:lpstr>
      <vt:lpstr>Latitudes and Global Winds</vt:lpstr>
      <vt:lpstr>Latitude and Wind Patterns</vt:lpstr>
      <vt:lpstr>Air Pressure Bands and Precipitation Patterns </vt:lpstr>
      <vt:lpstr>Latitude and Precipitation Patterns</vt:lpstr>
      <vt:lpstr>Latitude and Precipitation Patterns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Latitude, Wind, and Precipitation</dc:title>
  <dc:creator>Jennifer Lea Simmons (jlsmmns2)</dc:creator>
  <cp:lastModifiedBy>Jennifer Lea Simmons (jlsmmns2)</cp:lastModifiedBy>
  <cp:revision>35</cp:revision>
  <dcterms:created xsi:type="dcterms:W3CDTF">2020-03-26T21:05:42Z</dcterms:created>
  <dcterms:modified xsi:type="dcterms:W3CDTF">2020-03-27T06:00:42Z</dcterms:modified>
</cp:coreProperties>
</file>