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Lst>
  <p:sldIdLst>
    <p:sldId id="256" r:id="rId2"/>
    <p:sldId id="257" r:id="rId3"/>
    <p:sldId id="263" r:id="rId4"/>
    <p:sldId id="258" r:id="rId5"/>
    <p:sldId id="259" r:id="rId6"/>
    <p:sldId id="264" r:id="rId7"/>
    <p:sldId id="260" r:id="rId8"/>
    <p:sldId id="269" r:id="rId9"/>
    <p:sldId id="261" r:id="rId10"/>
    <p:sldId id="262" r:id="rId11"/>
    <p:sldId id="272" r:id="rId12"/>
    <p:sldId id="265" r:id="rId13"/>
    <p:sldId id="268" r:id="rId14"/>
    <p:sldId id="266" r:id="rId15"/>
    <p:sldId id="270" r:id="rId16"/>
    <p:sldId id="274" r:id="rId17"/>
    <p:sldId id="275" r:id="rId18"/>
    <p:sldId id="267" r:id="rId19"/>
    <p:sldId id="273"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p:restoredTop sz="94640"/>
  </p:normalViewPr>
  <p:slideViewPr>
    <p:cSldViewPr snapToGrid="0" snapToObjects="1">
      <p:cViewPr>
        <p:scale>
          <a:sx n="70" d="100"/>
          <a:sy n="70" d="100"/>
        </p:scale>
        <p:origin x="2168"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17784E8-188D-D844-8335-017FED640F5E}" type="slidenum">
              <a:rPr lang="en-US" smtClean="0"/>
              <a:t>‹#›</a:t>
            </a:fld>
            <a:endParaRPr lang="en-US"/>
          </a:p>
        </p:txBody>
      </p:sp>
    </p:spTree>
    <p:extLst>
      <p:ext uri="{BB962C8B-B14F-4D97-AF65-F5344CB8AC3E}">
        <p14:creationId xmlns:p14="http://schemas.microsoft.com/office/powerpoint/2010/main" val="306616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AFD92-66C8-C644-B224-CB54F7E2137B}"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33100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32176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60957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27454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9AFD92-66C8-C644-B224-CB54F7E2137B}"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379449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9AFD92-66C8-C644-B224-CB54F7E2137B}"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39535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2340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259439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81210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AFD92-66C8-C644-B224-CB54F7E2137B}"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380170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9AFD92-66C8-C644-B224-CB54F7E2137B}"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35370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9AFD92-66C8-C644-B224-CB54F7E2137B}"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134603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9AFD92-66C8-C644-B224-CB54F7E2137B}" type="datetimeFigureOut">
              <a:rPr lang="en-US" smtClean="0"/>
              <a:t>4/6/20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25824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AFD92-66C8-C644-B224-CB54F7E2137B}" type="datetimeFigureOut">
              <a:rPr lang="en-US" smtClean="0"/>
              <a:t>4/6/20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424221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AFD92-66C8-C644-B224-CB54F7E2137B}"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312484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AFD92-66C8-C644-B224-CB54F7E2137B}"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7784E8-188D-D844-8335-017FED640F5E}" type="slidenum">
              <a:rPr lang="en-US" smtClean="0"/>
              <a:t>‹#›</a:t>
            </a:fld>
            <a:endParaRPr lang="en-US"/>
          </a:p>
        </p:txBody>
      </p:sp>
    </p:spTree>
    <p:extLst>
      <p:ext uri="{BB962C8B-B14F-4D97-AF65-F5344CB8AC3E}">
        <p14:creationId xmlns:p14="http://schemas.microsoft.com/office/powerpoint/2010/main" val="291044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09AFD92-66C8-C644-B224-CB54F7E2137B}" type="datetimeFigureOut">
              <a:rPr lang="en-US" smtClean="0"/>
              <a:t>4/6/20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17784E8-188D-D844-8335-017FED640F5E}" type="slidenum">
              <a:rPr lang="en-US" smtClean="0"/>
              <a:t>‹#›</a:t>
            </a:fld>
            <a:endParaRPr lang="en-US"/>
          </a:p>
        </p:txBody>
      </p:sp>
    </p:spTree>
    <p:extLst>
      <p:ext uri="{BB962C8B-B14F-4D97-AF65-F5344CB8AC3E}">
        <p14:creationId xmlns:p14="http://schemas.microsoft.com/office/powerpoint/2010/main" val="226506205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science.com/27825-jet-stream.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kefYlzHslV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fw.cbslocal.com/wp-content/uploads/sites/15909545/2013/12/rpm-12km-temps-us4.p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fw.cbslocal.com/wp-content/uploads/sites/15909545/2013/12/rpm-12km-temps-usa.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fw.cbslocal.com/wp-content/uploads/sites/15909545/2013/12/rpm-12km-temps-us4.p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fw.cbslocal.com/wp-content/uploads/sites/15909545/2013/12/rpm-12km-temps-usa.pn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sciencewithmssimmons.weebly.com/science-resourc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cijinks.gov/jet-strea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o203JXAnSA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limate.ncsu.edu/images/edu/polar_front_summer_winter.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ivescience.com/27825-jet-stream.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F96B-A805-2349-9103-9F36807F3329}"/>
              </a:ext>
            </a:extLst>
          </p:cNvPr>
          <p:cNvSpPr>
            <a:spLocks noGrp="1"/>
          </p:cNvSpPr>
          <p:nvPr>
            <p:ph type="ctrTitle"/>
          </p:nvPr>
        </p:nvSpPr>
        <p:spPr>
          <a:xfrm>
            <a:off x="1154955" y="2099733"/>
            <a:ext cx="8825658" cy="1764696"/>
          </a:xfrm>
        </p:spPr>
        <p:txBody>
          <a:bodyPr/>
          <a:lstStyle/>
          <a:p>
            <a:r>
              <a:rPr lang="en-US" dirty="0">
                <a:solidFill>
                  <a:schemeClr val="accent1"/>
                </a:solidFill>
              </a:rPr>
              <a:t>April 6 and 7</a:t>
            </a:r>
          </a:p>
        </p:txBody>
      </p:sp>
      <p:sp>
        <p:nvSpPr>
          <p:cNvPr id="3" name="Subtitle 2">
            <a:extLst>
              <a:ext uri="{FF2B5EF4-FFF2-40B4-BE49-F238E27FC236}">
                <a16:creationId xmlns:a16="http://schemas.microsoft.com/office/drawing/2014/main" id="{D54008EA-79AD-3D48-853E-2B9D2C6BCDF3}"/>
              </a:ext>
            </a:extLst>
          </p:cNvPr>
          <p:cNvSpPr>
            <a:spLocks noGrp="1"/>
          </p:cNvSpPr>
          <p:nvPr>
            <p:ph type="subTitle" idx="1"/>
          </p:nvPr>
        </p:nvSpPr>
        <p:spPr>
          <a:xfrm>
            <a:off x="1154955" y="4103914"/>
            <a:ext cx="8825658" cy="1764696"/>
          </a:xfrm>
        </p:spPr>
        <p:txBody>
          <a:bodyPr>
            <a:normAutofit fontScale="85000" lnSpcReduction="10000"/>
          </a:bodyPr>
          <a:lstStyle/>
          <a:p>
            <a:r>
              <a:rPr lang="en-US" sz="2100" dirty="0">
                <a:solidFill>
                  <a:schemeClr val="accent1">
                    <a:lumMod val="40000"/>
                    <a:lumOff val="60000"/>
                  </a:schemeClr>
                </a:solidFill>
              </a:rPr>
              <a:t>Analyze and interpret data from weather conditions, weather maps, satellites, and radar to predict probable local weather patterns and conditions. </a:t>
            </a:r>
          </a:p>
          <a:p>
            <a:r>
              <a:rPr lang="en-US" sz="2100" dirty="0">
                <a:solidFill>
                  <a:schemeClr val="accent1">
                    <a:lumMod val="40000"/>
                    <a:lumOff val="60000"/>
                  </a:schemeClr>
                </a:solidFill>
              </a:rPr>
              <a:t>Explain how relationships between the movement and interactions of air masses, high and low pressure systems, and frontal boundaries result in weather conditions and severe storms. </a:t>
            </a:r>
          </a:p>
          <a:p>
            <a:endParaRPr lang="en-US" dirty="0"/>
          </a:p>
          <a:p>
            <a:endParaRPr lang="en-US" dirty="0"/>
          </a:p>
        </p:txBody>
      </p:sp>
    </p:spTree>
    <p:extLst>
      <p:ext uri="{BB962C8B-B14F-4D97-AF65-F5344CB8AC3E}">
        <p14:creationId xmlns:p14="http://schemas.microsoft.com/office/powerpoint/2010/main" val="86396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FC4D-066E-4447-A2DA-7A28B114B0FD}"/>
              </a:ext>
            </a:extLst>
          </p:cNvPr>
          <p:cNvSpPr>
            <a:spLocks noGrp="1"/>
          </p:cNvSpPr>
          <p:nvPr>
            <p:ph type="title"/>
          </p:nvPr>
        </p:nvSpPr>
        <p:spPr>
          <a:xfrm>
            <a:off x="1013995" y="927369"/>
            <a:ext cx="8761413" cy="706964"/>
          </a:xfrm>
        </p:spPr>
        <p:txBody>
          <a:bodyPr/>
          <a:lstStyle/>
          <a:p>
            <a:r>
              <a:rPr lang="en-US" dirty="0"/>
              <a:t>Jet Stream Essentials</a:t>
            </a:r>
          </a:p>
        </p:txBody>
      </p:sp>
      <p:pic>
        <p:nvPicPr>
          <p:cNvPr id="7" name="Content Placeholder 6">
            <a:extLst>
              <a:ext uri="{FF2B5EF4-FFF2-40B4-BE49-F238E27FC236}">
                <a16:creationId xmlns:a16="http://schemas.microsoft.com/office/drawing/2014/main" id="{D68F930A-B307-2142-90A9-9FEF948D4439}"/>
              </a:ext>
            </a:extLst>
          </p:cNvPr>
          <p:cNvPicPr>
            <a:picLocks noGrp="1" noChangeAspect="1"/>
          </p:cNvPicPr>
          <p:nvPr>
            <p:ph idx="1"/>
          </p:nvPr>
        </p:nvPicPr>
        <p:blipFill>
          <a:blip r:embed="rId2"/>
          <a:stretch>
            <a:fillRect/>
          </a:stretch>
        </p:blipFill>
        <p:spPr>
          <a:xfrm>
            <a:off x="5603943" y="2468880"/>
            <a:ext cx="6588057" cy="4389120"/>
          </a:xfrm>
        </p:spPr>
      </p:pic>
      <p:sp>
        <p:nvSpPr>
          <p:cNvPr id="8" name="TextBox 7">
            <a:extLst>
              <a:ext uri="{FF2B5EF4-FFF2-40B4-BE49-F238E27FC236}">
                <a16:creationId xmlns:a16="http://schemas.microsoft.com/office/drawing/2014/main" id="{B2AE86B3-B157-4C4A-BBA9-7A66807E4087}"/>
              </a:ext>
            </a:extLst>
          </p:cNvPr>
          <p:cNvSpPr txBox="1"/>
          <p:nvPr/>
        </p:nvSpPr>
        <p:spPr>
          <a:xfrm>
            <a:off x="6096000" y="2468880"/>
            <a:ext cx="6412376" cy="369332"/>
          </a:xfrm>
          <a:prstGeom prst="rect">
            <a:avLst/>
          </a:prstGeom>
          <a:noFill/>
        </p:spPr>
        <p:txBody>
          <a:bodyPr wrap="square" rtlCol="0">
            <a:spAutoFit/>
          </a:bodyPr>
          <a:lstStyle/>
          <a:p>
            <a:r>
              <a:rPr lang="en-US" sz="1400" dirty="0">
                <a:solidFill>
                  <a:schemeClr val="bg1">
                    <a:lumMod val="85000"/>
                  </a:schemeClr>
                </a:solidFill>
              </a:rPr>
              <a:t>From</a:t>
            </a:r>
            <a:r>
              <a:rPr lang="en-US" dirty="0">
                <a:solidFill>
                  <a:schemeClr val="bg1">
                    <a:lumMod val="85000"/>
                  </a:schemeClr>
                </a:solidFill>
              </a:rPr>
              <a:t> </a:t>
            </a:r>
            <a:r>
              <a:rPr lang="en-US" sz="1600" dirty="0">
                <a:solidFill>
                  <a:schemeClr val="accent1"/>
                </a:solidFill>
                <a:hlinkClick r:id="rId3">
                  <a:extLst>
                    <a:ext uri="{A12FA001-AC4F-418D-AE19-62706E023703}">
                      <ahyp:hlinkClr xmlns:ahyp="http://schemas.microsoft.com/office/drawing/2018/hyperlinkcolor" val="tx"/>
                    </a:ext>
                  </a:extLst>
                </a:hlinkClick>
              </a:rPr>
              <a:t>https://www.livescience.com/27825-jet-stream.html</a:t>
            </a:r>
            <a:endParaRPr lang="en-US" sz="1600" dirty="0">
              <a:solidFill>
                <a:schemeClr val="accent1"/>
              </a:solidFill>
            </a:endParaRPr>
          </a:p>
        </p:txBody>
      </p:sp>
      <p:sp>
        <p:nvSpPr>
          <p:cNvPr id="11" name="Content Placeholder 7">
            <a:extLst>
              <a:ext uri="{FF2B5EF4-FFF2-40B4-BE49-F238E27FC236}">
                <a16:creationId xmlns:a16="http://schemas.microsoft.com/office/drawing/2014/main" id="{AD850129-1163-D544-B6DD-2C2DC841CD50}"/>
              </a:ext>
            </a:extLst>
          </p:cNvPr>
          <p:cNvSpPr txBox="1">
            <a:spLocks/>
          </p:cNvSpPr>
          <p:nvPr/>
        </p:nvSpPr>
        <p:spPr>
          <a:xfrm>
            <a:off x="1003319" y="2514331"/>
            <a:ext cx="4391382" cy="38285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b="1" dirty="0">
                <a:solidFill>
                  <a:schemeClr val="accent3">
                    <a:lumMod val="75000"/>
                  </a:schemeClr>
                </a:solidFill>
              </a:rPr>
              <a:t>The jet stream separates cold and warm air masses.</a:t>
            </a:r>
          </a:p>
          <a:p>
            <a:r>
              <a:rPr lang="en-US" dirty="0"/>
              <a:t>Notice that </a:t>
            </a:r>
            <a:r>
              <a:rPr lang="en-US" dirty="0">
                <a:solidFill>
                  <a:schemeClr val="accent3">
                    <a:lumMod val="75000"/>
                  </a:schemeClr>
                </a:solidFill>
              </a:rPr>
              <a:t>above the jet stream </a:t>
            </a:r>
            <a:r>
              <a:rPr lang="en-US" dirty="0"/>
              <a:t>shown on the map, </a:t>
            </a:r>
            <a:r>
              <a:rPr lang="en-US" dirty="0">
                <a:solidFill>
                  <a:schemeClr val="accent3">
                    <a:lumMod val="75000"/>
                  </a:schemeClr>
                </a:solidFill>
              </a:rPr>
              <a:t>the weather is colder.</a:t>
            </a:r>
            <a:r>
              <a:rPr lang="en-US" dirty="0"/>
              <a:t> Precipitation above the jet stream is snow.</a:t>
            </a:r>
          </a:p>
          <a:p>
            <a:r>
              <a:rPr lang="en-US" dirty="0">
                <a:solidFill>
                  <a:schemeClr val="accent3">
                    <a:lumMod val="75000"/>
                  </a:schemeClr>
                </a:solidFill>
              </a:rPr>
              <a:t>Below the jet stream, the weather is warmer. </a:t>
            </a:r>
            <a:r>
              <a:rPr lang="en-US" dirty="0"/>
              <a:t>Where there is precipitation below the jet stream, it is rain.</a:t>
            </a:r>
          </a:p>
          <a:p>
            <a:r>
              <a:rPr lang="en-US" dirty="0"/>
              <a:t>Far from the jet stream, weather  often stays in place (this can cause draughts or flooding).</a:t>
            </a:r>
          </a:p>
        </p:txBody>
      </p:sp>
    </p:spTree>
    <p:extLst>
      <p:ext uri="{BB962C8B-B14F-4D97-AF65-F5344CB8AC3E}">
        <p14:creationId xmlns:p14="http://schemas.microsoft.com/office/powerpoint/2010/main" val="178839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EA61-E843-CF45-AD14-4E11FDB014A2}"/>
              </a:ext>
            </a:extLst>
          </p:cNvPr>
          <p:cNvSpPr>
            <a:spLocks noGrp="1"/>
          </p:cNvSpPr>
          <p:nvPr>
            <p:ph type="title"/>
          </p:nvPr>
        </p:nvSpPr>
        <p:spPr/>
        <p:txBody>
          <a:bodyPr/>
          <a:lstStyle/>
          <a:p>
            <a:r>
              <a:rPr lang="en-US" dirty="0"/>
              <a:t>Part One Exit Ticket</a:t>
            </a:r>
          </a:p>
        </p:txBody>
      </p:sp>
      <p:sp>
        <p:nvSpPr>
          <p:cNvPr id="8" name="Content Placeholder 7">
            <a:extLst>
              <a:ext uri="{FF2B5EF4-FFF2-40B4-BE49-F238E27FC236}">
                <a16:creationId xmlns:a16="http://schemas.microsoft.com/office/drawing/2014/main" id="{73721C7B-ED0E-7846-837C-932FC5D8BBA3}"/>
              </a:ext>
            </a:extLst>
          </p:cNvPr>
          <p:cNvSpPr>
            <a:spLocks noGrp="1"/>
          </p:cNvSpPr>
          <p:nvPr>
            <p:ph idx="1"/>
          </p:nvPr>
        </p:nvSpPr>
        <p:spPr>
          <a:xfrm>
            <a:off x="1154954" y="2699526"/>
            <a:ext cx="5366332" cy="3416300"/>
          </a:xfrm>
        </p:spPr>
        <p:txBody>
          <a:bodyPr/>
          <a:lstStyle/>
          <a:p>
            <a:pPr>
              <a:buClr>
                <a:schemeClr val="tx2">
                  <a:lumMod val="75000"/>
                </a:schemeClr>
              </a:buClr>
              <a:buAutoNum type="arabicPeriod"/>
            </a:pPr>
            <a:r>
              <a:rPr lang="en-US" dirty="0"/>
              <a:t>Describe the temperatures above the jet stream compared to the temperatures below the jet stream.</a:t>
            </a:r>
          </a:p>
          <a:p>
            <a:pPr>
              <a:buClr>
                <a:schemeClr val="tx2">
                  <a:lumMod val="75000"/>
                </a:schemeClr>
              </a:buClr>
              <a:buAutoNum type="arabicPeriod"/>
            </a:pPr>
            <a:endParaRPr lang="en-US" dirty="0"/>
          </a:p>
          <a:p>
            <a:pPr>
              <a:buClr>
                <a:schemeClr val="tx2">
                  <a:lumMod val="75000"/>
                </a:schemeClr>
              </a:buClr>
              <a:buAutoNum type="arabicPeriod"/>
            </a:pPr>
            <a:r>
              <a:rPr lang="en-US" dirty="0"/>
              <a:t>Based on the location of the jet stream, is Mexico or Tennessee MORE likely to have unchanging weather?</a:t>
            </a:r>
          </a:p>
        </p:txBody>
      </p:sp>
      <p:pic>
        <p:nvPicPr>
          <p:cNvPr id="11" name="Picture 10">
            <a:extLst>
              <a:ext uri="{FF2B5EF4-FFF2-40B4-BE49-F238E27FC236}">
                <a16:creationId xmlns:a16="http://schemas.microsoft.com/office/drawing/2014/main" id="{FEE5F35B-AA98-ED41-83ED-9E756C6F960C}"/>
              </a:ext>
            </a:extLst>
          </p:cNvPr>
          <p:cNvPicPr>
            <a:picLocks noChangeAspect="1"/>
          </p:cNvPicPr>
          <p:nvPr/>
        </p:nvPicPr>
        <p:blipFill>
          <a:blip r:embed="rId2"/>
          <a:stretch>
            <a:fillRect/>
          </a:stretch>
        </p:blipFill>
        <p:spPr>
          <a:xfrm>
            <a:off x="6400708" y="2699526"/>
            <a:ext cx="5791292" cy="3931920"/>
          </a:xfrm>
          <a:prstGeom prst="rect">
            <a:avLst/>
          </a:prstGeom>
        </p:spPr>
      </p:pic>
    </p:spTree>
    <p:extLst>
      <p:ext uri="{BB962C8B-B14F-4D97-AF65-F5344CB8AC3E}">
        <p14:creationId xmlns:p14="http://schemas.microsoft.com/office/powerpoint/2010/main" val="134718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EA61-E843-CF45-AD14-4E11FDB014A2}"/>
              </a:ext>
            </a:extLst>
          </p:cNvPr>
          <p:cNvSpPr>
            <a:spLocks noGrp="1"/>
          </p:cNvSpPr>
          <p:nvPr>
            <p:ph type="title"/>
          </p:nvPr>
        </p:nvSpPr>
        <p:spPr>
          <a:xfrm>
            <a:off x="946610" y="973668"/>
            <a:ext cx="8761413" cy="706964"/>
          </a:xfrm>
        </p:spPr>
        <p:txBody>
          <a:bodyPr/>
          <a:lstStyle/>
          <a:p>
            <a:r>
              <a:rPr lang="en-US" dirty="0"/>
              <a:t>Part One Exit Ticket</a:t>
            </a:r>
          </a:p>
        </p:txBody>
      </p:sp>
      <p:sp>
        <p:nvSpPr>
          <p:cNvPr id="8" name="Content Placeholder 7">
            <a:extLst>
              <a:ext uri="{FF2B5EF4-FFF2-40B4-BE49-F238E27FC236}">
                <a16:creationId xmlns:a16="http://schemas.microsoft.com/office/drawing/2014/main" id="{73721C7B-ED0E-7846-837C-932FC5D8BBA3}"/>
              </a:ext>
            </a:extLst>
          </p:cNvPr>
          <p:cNvSpPr>
            <a:spLocks noGrp="1"/>
          </p:cNvSpPr>
          <p:nvPr>
            <p:ph idx="1"/>
          </p:nvPr>
        </p:nvSpPr>
        <p:spPr>
          <a:xfrm>
            <a:off x="946610" y="2468032"/>
            <a:ext cx="5366332" cy="3416300"/>
          </a:xfrm>
        </p:spPr>
        <p:txBody>
          <a:bodyPr/>
          <a:lstStyle/>
          <a:p>
            <a:pPr>
              <a:buClr>
                <a:schemeClr val="tx2">
                  <a:lumMod val="75000"/>
                </a:schemeClr>
              </a:buClr>
              <a:buFont typeface="+mj-lt"/>
              <a:buAutoNum type="arabicPeriod" startAt="3"/>
            </a:pPr>
            <a:r>
              <a:rPr lang="en-US" dirty="0"/>
              <a:t>Based on the location of the jet stream, is this weather map MOST likely from March, or July?</a:t>
            </a:r>
          </a:p>
          <a:p>
            <a:pPr>
              <a:buClr>
                <a:schemeClr val="tx2">
                  <a:lumMod val="75000"/>
                </a:schemeClr>
              </a:buClr>
              <a:buFont typeface="+mj-lt"/>
              <a:buAutoNum type="arabicPeriod" startAt="3"/>
            </a:pPr>
            <a:endParaRPr lang="en-US" dirty="0"/>
          </a:p>
          <a:p>
            <a:pPr>
              <a:buClr>
                <a:schemeClr val="tx2">
                  <a:lumMod val="75000"/>
                </a:schemeClr>
              </a:buClr>
              <a:buFont typeface="+mj-lt"/>
              <a:buAutoNum type="arabicPeriod" startAt="3"/>
            </a:pPr>
            <a:r>
              <a:rPr lang="en-US" dirty="0"/>
              <a:t>How does the temperature at point A compare to the temperature at point B? </a:t>
            </a:r>
          </a:p>
          <a:p>
            <a:pPr>
              <a:buClr>
                <a:schemeClr val="tx2">
                  <a:lumMod val="75000"/>
                </a:schemeClr>
              </a:buClr>
              <a:buFont typeface="+mj-lt"/>
              <a:buAutoNum type="arabicPeriod" startAt="3"/>
            </a:pPr>
            <a:endParaRPr lang="en-US" dirty="0"/>
          </a:p>
          <a:p>
            <a:pPr>
              <a:buClr>
                <a:schemeClr val="tx2">
                  <a:lumMod val="75000"/>
                </a:schemeClr>
              </a:buClr>
              <a:buFont typeface="+mj-lt"/>
              <a:buAutoNum type="arabicPeriod" startAt="3"/>
            </a:pPr>
            <a:r>
              <a:rPr lang="en-US" dirty="0"/>
              <a:t>Which direction is the warm air mass MOST likely to move? (N, S, E, or W?)</a:t>
            </a:r>
          </a:p>
        </p:txBody>
      </p:sp>
      <p:pic>
        <p:nvPicPr>
          <p:cNvPr id="15" name="Picture 14">
            <a:extLst>
              <a:ext uri="{FF2B5EF4-FFF2-40B4-BE49-F238E27FC236}">
                <a16:creationId xmlns:a16="http://schemas.microsoft.com/office/drawing/2014/main" id="{3140A204-50B2-2B4B-AE7A-146DEEDD55C3}"/>
              </a:ext>
            </a:extLst>
          </p:cNvPr>
          <p:cNvPicPr>
            <a:picLocks noChangeAspect="1"/>
          </p:cNvPicPr>
          <p:nvPr/>
        </p:nvPicPr>
        <p:blipFill>
          <a:blip r:embed="rId2"/>
          <a:stretch>
            <a:fillRect/>
          </a:stretch>
        </p:blipFill>
        <p:spPr>
          <a:xfrm>
            <a:off x="6175083" y="2752545"/>
            <a:ext cx="6016917" cy="4023360"/>
          </a:xfrm>
          <a:prstGeom prst="rect">
            <a:avLst/>
          </a:prstGeom>
        </p:spPr>
      </p:pic>
    </p:spTree>
    <p:extLst>
      <p:ext uri="{BB962C8B-B14F-4D97-AF65-F5344CB8AC3E}">
        <p14:creationId xmlns:p14="http://schemas.microsoft.com/office/powerpoint/2010/main" val="90669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2313-758C-ED41-87EF-326416C65D45}"/>
              </a:ext>
            </a:extLst>
          </p:cNvPr>
          <p:cNvSpPr>
            <a:spLocks noGrp="1"/>
          </p:cNvSpPr>
          <p:nvPr>
            <p:ph type="title"/>
          </p:nvPr>
        </p:nvSpPr>
        <p:spPr/>
        <p:txBody>
          <a:bodyPr/>
          <a:lstStyle/>
          <a:p>
            <a:r>
              <a:rPr lang="en-US" dirty="0"/>
              <a:t>Jet Streams Part Two</a:t>
            </a:r>
          </a:p>
        </p:txBody>
      </p:sp>
      <p:sp>
        <p:nvSpPr>
          <p:cNvPr id="3" name="Text Placeholder 2">
            <a:extLst>
              <a:ext uri="{FF2B5EF4-FFF2-40B4-BE49-F238E27FC236}">
                <a16:creationId xmlns:a16="http://schemas.microsoft.com/office/drawing/2014/main" id="{6120298A-D431-A54B-BBC3-BD0B4F6BBD76}"/>
              </a:ext>
            </a:extLst>
          </p:cNvPr>
          <p:cNvSpPr>
            <a:spLocks noGrp="1"/>
          </p:cNvSpPr>
          <p:nvPr>
            <p:ph type="body" sz="half" idx="2"/>
          </p:nvPr>
        </p:nvSpPr>
        <p:spPr/>
        <p:txBody>
          <a:bodyPr>
            <a:normAutofit/>
          </a:bodyPr>
          <a:lstStyle/>
          <a:p>
            <a:r>
              <a:rPr lang="en-US" sz="3200" b="1" dirty="0">
                <a:solidFill>
                  <a:schemeClr val="tx2"/>
                </a:solidFill>
              </a:rPr>
              <a:t>Applying jet streams to predicting weather.</a:t>
            </a:r>
          </a:p>
        </p:txBody>
      </p:sp>
    </p:spTree>
    <p:extLst>
      <p:ext uri="{BB962C8B-B14F-4D97-AF65-F5344CB8AC3E}">
        <p14:creationId xmlns:p14="http://schemas.microsoft.com/office/powerpoint/2010/main" val="265989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1881-3F5D-DF42-AF0F-90430AF86A99}"/>
              </a:ext>
            </a:extLst>
          </p:cNvPr>
          <p:cNvSpPr>
            <a:spLocks noGrp="1"/>
          </p:cNvSpPr>
          <p:nvPr>
            <p:ph type="title"/>
          </p:nvPr>
        </p:nvSpPr>
        <p:spPr>
          <a:xfrm>
            <a:off x="1154953" y="973668"/>
            <a:ext cx="9308562" cy="706964"/>
          </a:xfrm>
        </p:spPr>
        <p:txBody>
          <a:bodyPr/>
          <a:lstStyle/>
          <a:p>
            <a:r>
              <a:rPr lang="en-US" dirty="0"/>
              <a:t>Predicting Weather Using the Jet Stream</a:t>
            </a:r>
          </a:p>
        </p:txBody>
      </p:sp>
      <p:sp>
        <p:nvSpPr>
          <p:cNvPr id="6" name="Content Placeholder 2">
            <a:extLst>
              <a:ext uri="{FF2B5EF4-FFF2-40B4-BE49-F238E27FC236}">
                <a16:creationId xmlns:a16="http://schemas.microsoft.com/office/drawing/2014/main" id="{DB14C63A-3046-5445-B8E3-C0D1F5FBE18C}"/>
              </a:ext>
            </a:extLst>
          </p:cNvPr>
          <p:cNvSpPr txBox="1">
            <a:spLocks/>
          </p:cNvSpPr>
          <p:nvPr/>
        </p:nvSpPr>
        <p:spPr>
          <a:xfrm>
            <a:off x="1154954" y="2603500"/>
            <a:ext cx="9007617"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dirty="0"/>
          </a:p>
        </p:txBody>
      </p:sp>
      <p:sp>
        <p:nvSpPr>
          <p:cNvPr id="8" name="Content Placeholder 7">
            <a:extLst>
              <a:ext uri="{FF2B5EF4-FFF2-40B4-BE49-F238E27FC236}">
                <a16:creationId xmlns:a16="http://schemas.microsoft.com/office/drawing/2014/main" id="{BE99C736-496A-B541-93FE-DE110A458845}"/>
              </a:ext>
            </a:extLst>
          </p:cNvPr>
          <p:cNvSpPr>
            <a:spLocks noGrp="1"/>
          </p:cNvSpPr>
          <p:nvPr>
            <p:ph idx="1"/>
          </p:nvPr>
        </p:nvSpPr>
        <p:spPr>
          <a:xfrm>
            <a:off x="1154953" y="2603500"/>
            <a:ext cx="9308562" cy="3021796"/>
          </a:xfrm>
        </p:spPr>
        <p:txBody>
          <a:bodyPr/>
          <a:lstStyle/>
          <a:p>
            <a:pPr marL="0" indent="0">
              <a:buNone/>
            </a:pPr>
            <a:r>
              <a:rPr lang="en-US" dirty="0"/>
              <a:t>Watch this video explaining how jet streams can change shape: </a:t>
            </a:r>
            <a:r>
              <a:rPr lang="en-US" dirty="0">
                <a:solidFill>
                  <a:schemeClr val="accent1"/>
                </a:solidFill>
                <a:hlinkClick r:id="rId2">
                  <a:extLst>
                    <a:ext uri="{A12FA001-AC4F-418D-AE19-62706E023703}">
                      <ahyp:hlinkClr xmlns:ahyp="http://schemas.microsoft.com/office/drawing/2018/hyperlinkcolor" val="tx"/>
                    </a:ext>
                  </a:extLst>
                </a:hlinkClick>
              </a:rPr>
              <a:t>https://www.youtube.com/watch?v=kefYlzHslVI</a:t>
            </a:r>
            <a:endParaRPr lang="en-US" dirty="0">
              <a:solidFill>
                <a:schemeClr val="accent1"/>
              </a:solidFill>
            </a:endParaRPr>
          </a:p>
          <a:p>
            <a:endParaRPr lang="en-US" dirty="0"/>
          </a:p>
          <a:p>
            <a:r>
              <a:rPr lang="en-US" dirty="0"/>
              <a:t>As the video indicates, the shape of the jet stream changes. This makes it difficult to predict the weather more than a few days in advance.</a:t>
            </a:r>
          </a:p>
        </p:txBody>
      </p:sp>
    </p:spTree>
    <p:extLst>
      <p:ext uri="{BB962C8B-B14F-4D97-AF65-F5344CB8AC3E}">
        <p14:creationId xmlns:p14="http://schemas.microsoft.com/office/powerpoint/2010/main" val="228360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25DCF60-90D2-5F4F-803C-3BC94FF0F449}"/>
              </a:ext>
            </a:extLst>
          </p:cNvPr>
          <p:cNvPicPr>
            <a:picLocks noGrp="1" noChangeAspect="1"/>
          </p:cNvPicPr>
          <p:nvPr>
            <p:ph idx="1"/>
          </p:nvPr>
        </p:nvPicPr>
        <p:blipFill>
          <a:blip r:embed="rId2"/>
          <a:stretch>
            <a:fillRect/>
          </a:stretch>
        </p:blipFill>
        <p:spPr>
          <a:xfrm>
            <a:off x="5338549" y="2603500"/>
            <a:ext cx="6853451" cy="3840480"/>
          </a:xfrm>
        </p:spPr>
      </p:pic>
      <p:sp>
        <p:nvSpPr>
          <p:cNvPr id="20" name="Content Placeholder 2">
            <a:extLst>
              <a:ext uri="{FF2B5EF4-FFF2-40B4-BE49-F238E27FC236}">
                <a16:creationId xmlns:a16="http://schemas.microsoft.com/office/drawing/2014/main" id="{6D5FCBFB-FF7A-5740-8DB1-4AFB332AA80C}"/>
              </a:ext>
            </a:extLst>
          </p:cNvPr>
          <p:cNvSpPr txBox="1">
            <a:spLocks/>
          </p:cNvSpPr>
          <p:nvPr/>
        </p:nvSpPr>
        <p:spPr>
          <a:xfrm>
            <a:off x="584791" y="2603500"/>
            <a:ext cx="4412511" cy="39605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Look at the path of the jet stream. There is precipitation where there are low pressure systems. </a:t>
            </a:r>
          </a:p>
          <a:p>
            <a:r>
              <a:rPr lang="en-US" dirty="0">
                <a:solidFill>
                  <a:schemeClr val="accent3">
                    <a:lumMod val="75000"/>
                  </a:schemeClr>
                </a:solidFill>
              </a:rPr>
              <a:t>Weather moves due to the location of the jet stream. </a:t>
            </a:r>
            <a:r>
              <a:rPr lang="en-US" dirty="0"/>
              <a:t>The areas of precipitation follow the path of the jet stream. </a:t>
            </a:r>
          </a:p>
          <a:p>
            <a:r>
              <a:rPr lang="en-US" dirty="0"/>
              <a:t>It says “cooler” in the southern states below Tennessee. This is because colder air is moving into the area, pushing the warmer air away. </a:t>
            </a:r>
            <a:r>
              <a:rPr lang="en-US" dirty="0">
                <a:solidFill>
                  <a:schemeClr val="accent3">
                    <a:lumMod val="75000"/>
                  </a:schemeClr>
                </a:solidFill>
              </a:rPr>
              <a:t>This is a cold front.</a:t>
            </a:r>
          </a:p>
        </p:txBody>
      </p:sp>
      <p:sp>
        <p:nvSpPr>
          <p:cNvPr id="21" name="Title 1">
            <a:extLst>
              <a:ext uri="{FF2B5EF4-FFF2-40B4-BE49-F238E27FC236}">
                <a16:creationId xmlns:a16="http://schemas.microsoft.com/office/drawing/2014/main" id="{55050BC5-8FBE-0942-A887-626254413E4E}"/>
              </a:ext>
            </a:extLst>
          </p:cNvPr>
          <p:cNvSpPr>
            <a:spLocks noGrp="1"/>
          </p:cNvSpPr>
          <p:nvPr>
            <p:ph type="title"/>
          </p:nvPr>
        </p:nvSpPr>
        <p:spPr>
          <a:xfrm>
            <a:off x="1154953" y="973668"/>
            <a:ext cx="9296852" cy="706964"/>
          </a:xfrm>
        </p:spPr>
        <p:txBody>
          <a:bodyPr/>
          <a:lstStyle/>
          <a:p>
            <a:r>
              <a:rPr lang="en-US" dirty="0"/>
              <a:t>Predicting Weather Using the Jet Stream</a:t>
            </a:r>
          </a:p>
        </p:txBody>
      </p:sp>
    </p:spTree>
    <p:extLst>
      <p:ext uri="{BB962C8B-B14F-4D97-AF65-F5344CB8AC3E}">
        <p14:creationId xmlns:p14="http://schemas.microsoft.com/office/powerpoint/2010/main" val="172803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D1C27-99D5-754D-83B6-BA33DE130310}"/>
              </a:ext>
            </a:extLst>
          </p:cNvPr>
          <p:cNvSpPr>
            <a:spLocks noGrp="1"/>
          </p:cNvSpPr>
          <p:nvPr>
            <p:ph idx="1"/>
          </p:nvPr>
        </p:nvSpPr>
        <p:spPr>
          <a:xfrm>
            <a:off x="1154953" y="2540000"/>
            <a:ext cx="4788647" cy="3416300"/>
          </a:xfrm>
        </p:spPr>
        <p:txBody>
          <a:bodyPr/>
          <a:lstStyle/>
          <a:p>
            <a:pPr marL="0" indent="0">
              <a:buNone/>
            </a:pPr>
            <a:r>
              <a:rPr lang="en-US" dirty="0"/>
              <a:t>The figure shows the position of the jet stream over the United Kingdom during the summers of 2003 and 2004. </a:t>
            </a:r>
          </a:p>
          <a:p>
            <a:r>
              <a:rPr lang="en-US" dirty="0"/>
              <a:t>In July, 2004 the jet stream was further south than in August 2003. Did this make the summer weather in the United Kingdom warmer in July 2004 or in August, 2003?</a:t>
            </a:r>
          </a:p>
        </p:txBody>
      </p:sp>
      <p:pic>
        <p:nvPicPr>
          <p:cNvPr id="14343" name="Picture 7">
            <a:extLst>
              <a:ext uri="{FF2B5EF4-FFF2-40B4-BE49-F238E27FC236}">
                <a16:creationId xmlns:a16="http://schemas.microsoft.com/office/drawing/2014/main" id="{D83BCC70-23C8-5A40-9367-E97ADE9CF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30220"/>
            <a:ext cx="6086246" cy="29260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0DD4739-6060-5742-B0CE-81ABD439C770}"/>
              </a:ext>
            </a:extLst>
          </p:cNvPr>
          <p:cNvSpPr>
            <a:spLocks noChangeArrowheads="1"/>
          </p:cNvSpPr>
          <p:nvPr/>
        </p:nvSpPr>
        <p:spPr bwMode="auto">
          <a:xfrm>
            <a:off x="6096267" y="265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38088" rIns="42849"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rgbClr val="000000"/>
                </a:solidFill>
                <a:effectLst/>
                <a:latin typeface="Verdan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itle 1">
            <a:extLst>
              <a:ext uri="{FF2B5EF4-FFF2-40B4-BE49-F238E27FC236}">
                <a16:creationId xmlns:a16="http://schemas.microsoft.com/office/drawing/2014/main" id="{71A2E88C-5513-DB4C-97A4-D28A3459D6FD}"/>
              </a:ext>
            </a:extLst>
          </p:cNvPr>
          <p:cNvSpPr>
            <a:spLocks noGrp="1"/>
          </p:cNvSpPr>
          <p:nvPr>
            <p:ph type="title"/>
          </p:nvPr>
        </p:nvSpPr>
        <p:spPr>
          <a:xfrm>
            <a:off x="1154953" y="973668"/>
            <a:ext cx="9233056" cy="706964"/>
          </a:xfrm>
        </p:spPr>
        <p:txBody>
          <a:bodyPr/>
          <a:lstStyle/>
          <a:p>
            <a:r>
              <a:rPr lang="en-US" dirty="0"/>
              <a:t>Predicting Weather Using the Jet Stream</a:t>
            </a:r>
          </a:p>
        </p:txBody>
      </p:sp>
    </p:spTree>
    <p:extLst>
      <p:ext uri="{BB962C8B-B14F-4D97-AF65-F5344CB8AC3E}">
        <p14:creationId xmlns:p14="http://schemas.microsoft.com/office/powerpoint/2010/main" val="12944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D1C27-99D5-754D-83B6-BA33DE130310}"/>
              </a:ext>
            </a:extLst>
          </p:cNvPr>
          <p:cNvSpPr>
            <a:spLocks noGrp="1"/>
          </p:cNvSpPr>
          <p:nvPr>
            <p:ph idx="1"/>
          </p:nvPr>
        </p:nvSpPr>
        <p:spPr>
          <a:xfrm>
            <a:off x="925033" y="2539999"/>
            <a:ext cx="5018567" cy="4073445"/>
          </a:xfrm>
        </p:spPr>
        <p:txBody>
          <a:bodyPr>
            <a:normAutofit/>
          </a:bodyPr>
          <a:lstStyle/>
          <a:p>
            <a:pPr marL="0" indent="0">
              <a:buNone/>
            </a:pPr>
            <a:r>
              <a:rPr lang="en-US" dirty="0"/>
              <a:t>The figure shows the position of the jet stream over the United Kingdom during the summers of 2003 and 2004. </a:t>
            </a:r>
          </a:p>
          <a:p>
            <a:r>
              <a:rPr lang="en-US" dirty="0"/>
              <a:t>The jet stream divides the cold air mass from the warm air mass. Therefore, weather above the line is colder, and weather below the line is warmer. </a:t>
            </a:r>
          </a:p>
          <a:p>
            <a:r>
              <a:rPr lang="en-US" dirty="0"/>
              <a:t>The line is higher in August, 2003, meaning the warm weather extended further north, so the weather was warmer for the United Kingdom in 2003.</a:t>
            </a:r>
          </a:p>
        </p:txBody>
      </p:sp>
      <p:pic>
        <p:nvPicPr>
          <p:cNvPr id="14343" name="Picture 7">
            <a:extLst>
              <a:ext uri="{FF2B5EF4-FFF2-40B4-BE49-F238E27FC236}">
                <a16:creationId xmlns:a16="http://schemas.microsoft.com/office/drawing/2014/main" id="{D83BCC70-23C8-5A40-9367-E97ADE9CF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30220"/>
            <a:ext cx="6086246" cy="29260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0DD4739-6060-5742-B0CE-81ABD439C770}"/>
              </a:ext>
            </a:extLst>
          </p:cNvPr>
          <p:cNvSpPr>
            <a:spLocks noChangeArrowheads="1"/>
          </p:cNvSpPr>
          <p:nvPr/>
        </p:nvSpPr>
        <p:spPr bwMode="auto">
          <a:xfrm>
            <a:off x="6096267" y="265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38088" rIns="42849"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rgbClr val="000000"/>
                </a:solidFill>
                <a:effectLst/>
                <a:latin typeface="Verdan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itle 1">
            <a:extLst>
              <a:ext uri="{FF2B5EF4-FFF2-40B4-BE49-F238E27FC236}">
                <a16:creationId xmlns:a16="http://schemas.microsoft.com/office/drawing/2014/main" id="{71A2E88C-5513-DB4C-97A4-D28A3459D6FD}"/>
              </a:ext>
            </a:extLst>
          </p:cNvPr>
          <p:cNvSpPr>
            <a:spLocks noGrp="1"/>
          </p:cNvSpPr>
          <p:nvPr>
            <p:ph type="title"/>
          </p:nvPr>
        </p:nvSpPr>
        <p:spPr>
          <a:xfrm>
            <a:off x="925033" y="916518"/>
            <a:ext cx="9233056" cy="706964"/>
          </a:xfrm>
        </p:spPr>
        <p:txBody>
          <a:bodyPr/>
          <a:lstStyle/>
          <a:p>
            <a:r>
              <a:rPr lang="en-US" dirty="0"/>
              <a:t>Predicting Weather Using the Jet Stream</a:t>
            </a:r>
          </a:p>
        </p:txBody>
      </p:sp>
    </p:spTree>
    <p:extLst>
      <p:ext uri="{BB962C8B-B14F-4D97-AF65-F5344CB8AC3E}">
        <p14:creationId xmlns:p14="http://schemas.microsoft.com/office/powerpoint/2010/main" val="118349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4D45F-71B2-5A43-BD18-6C1EEC9EA7F4}"/>
              </a:ext>
            </a:extLst>
          </p:cNvPr>
          <p:cNvSpPr>
            <a:spLocks noGrp="1"/>
          </p:cNvSpPr>
          <p:nvPr>
            <p:ph idx="1"/>
          </p:nvPr>
        </p:nvSpPr>
        <p:spPr>
          <a:xfrm>
            <a:off x="522709" y="2442536"/>
            <a:ext cx="11146582" cy="706964"/>
          </a:xfrm>
        </p:spPr>
        <p:txBody>
          <a:bodyPr/>
          <a:lstStyle/>
          <a:p>
            <a:pPr marL="0" indent="0">
              <a:buNone/>
            </a:pPr>
            <a:r>
              <a:rPr lang="en-US" dirty="0"/>
              <a:t>Which map is for today if the forecast says that a cold front is moving into Tennessee tomorrow?</a:t>
            </a:r>
          </a:p>
        </p:txBody>
      </p:sp>
      <p:sp>
        <p:nvSpPr>
          <p:cNvPr id="4" name="Title 1">
            <a:extLst>
              <a:ext uri="{FF2B5EF4-FFF2-40B4-BE49-F238E27FC236}">
                <a16:creationId xmlns:a16="http://schemas.microsoft.com/office/drawing/2014/main" id="{FCEFEEE1-BEF3-EA48-A643-DBB2D526C61D}"/>
              </a:ext>
            </a:extLst>
          </p:cNvPr>
          <p:cNvSpPr>
            <a:spLocks noGrp="1"/>
          </p:cNvSpPr>
          <p:nvPr>
            <p:ph type="title"/>
          </p:nvPr>
        </p:nvSpPr>
        <p:spPr>
          <a:xfrm>
            <a:off x="1154953" y="973668"/>
            <a:ext cx="9111791" cy="706964"/>
          </a:xfrm>
        </p:spPr>
        <p:txBody>
          <a:bodyPr/>
          <a:lstStyle/>
          <a:p>
            <a:r>
              <a:rPr lang="en-US" dirty="0"/>
              <a:t>Predicting Weather Using the Jet Stream</a:t>
            </a:r>
          </a:p>
        </p:txBody>
      </p:sp>
      <p:pic>
        <p:nvPicPr>
          <p:cNvPr id="12290" name="Picture 2" descr="RPM 12km Temps US">
            <a:hlinkClick r:id="rId2"/>
            <a:extLst>
              <a:ext uri="{FF2B5EF4-FFF2-40B4-BE49-F238E27FC236}">
                <a16:creationId xmlns:a16="http://schemas.microsoft.com/office/drawing/2014/main" id="{B9A8B192-6BC6-A94C-AFDA-5C1038DD3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861" y="3429000"/>
            <a:ext cx="5388431"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PM 12km Temps USA">
            <a:hlinkClick r:id="rId4"/>
            <a:extLst>
              <a:ext uri="{FF2B5EF4-FFF2-40B4-BE49-F238E27FC236}">
                <a16:creationId xmlns:a16="http://schemas.microsoft.com/office/drawing/2014/main" id="{99685243-C8C9-624A-89CD-178695B37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10" y="3429000"/>
            <a:ext cx="5388431"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3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4D45F-71B2-5A43-BD18-6C1EEC9EA7F4}"/>
              </a:ext>
            </a:extLst>
          </p:cNvPr>
          <p:cNvSpPr>
            <a:spLocks noGrp="1"/>
          </p:cNvSpPr>
          <p:nvPr>
            <p:ph idx="1"/>
          </p:nvPr>
        </p:nvSpPr>
        <p:spPr>
          <a:xfrm>
            <a:off x="522708" y="2406798"/>
            <a:ext cx="11146582" cy="804235"/>
          </a:xfrm>
        </p:spPr>
        <p:txBody>
          <a:bodyPr>
            <a:normAutofit/>
          </a:bodyPr>
          <a:lstStyle/>
          <a:p>
            <a:pPr marL="0" indent="0">
              <a:buNone/>
            </a:pPr>
            <a:r>
              <a:rPr lang="en-US" dirty="0"/>
              <a:t>The map on the right shows Tennessee with warm weather, so that is today. The map on the left shows the cold front just beginning to move into Tennessee. </a:t>
            </a:r>
          </a:p>
        </p:txBody>
      </p:sp>
      <p:sp>
        <p:nvSpPr>
          <p:cNvPr id="4" name="Title 1">
            <a:extLst>
              <a:ext uri="{FF2B5EF4-FFF2-40B4-BE49-F238E27FC236}">
                <a16:creationId xmlns:a16="http://schemas.microsoft.com/office/drawing/2014/main" id="{FCEFEEE1-BEF3-EA48-A643-DBB2D526C61D}"/>
              </a:ext>
            </a:extLst>
          </p:cNvPr>
          <p:cNvSpPr>
            <a:spLocks noGrp="1"/>
          </p:cNvSpPr>
          <p:nvPr>
            <p:ph type="title"/>
          </p:nvPr>
        </p:nvSpPr>
        <p:spPr>
          <a:xfrm>
            <a:off x="1154953" y="973668"/>
            <a:ext cx="9111791" cy="706964"/>
          </a:xfrm>
        </p:spPr>
        <p:txBody>
          <a:bodyPr/>
          <a:lstStyle/>
          <a:p>
            <a:r>
              <a:rPr lang="en-US" dirty="0"/>
              <a:t>Predicting Weather Using the Jet Stream</a:t>
            </a:r>
          </a:p>
        </p:txBody>
      </p:sp>
      <p:pic>
        <p:nvPicPr>
          <p:cNvPr id="12290" name="Picture 2" descr="RPM 12km Temps US">
            <a:hlinkClick r:id="rId2"/>
            <a:extLst>
              <a:ext uri="{FF2B5EF4-FFF2-40B4-BE49-F238E27FC236}">
                <a16:creationId xmlns:a16="http://schemas.microsoft.com/office/drawing/2014/main" id="{B9A8B192-6BC6-A94C-AFDA-5C1038DD3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861" y="3429000"/>
            <a:ext cx="5388431"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PM 12km Temps USA">
            <a:hlinkClick r:id="rId4"/>
            <a:extLst>
              <a:ext uri="{FF2B5EF4-FFF2-40B4-BE49-F238E27FC236}">
                <a16:creationId xmlns:a16="http://schemas.microsoft.com/office/drawing/2014/main" id="{99685243-C8C9-624A-89CD-178695B37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10" y="3429000"/>
            <a:ext cx="5388431"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9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2">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FCE-2E35-134D-89A0-0CD1B0EA59DD}"/>
              </a:ext>
            </a:extLst>
          </p:cNvPr>
          <p:cNvSpPr>
            <a:spLocks noGrp="1"/>
          </p:cNvSpPr>
          <p:nvPr>
            <p:ph type="title"/>
          </p:nvPr>
        </p:nvSpPr>
        <p:spPr/>
        <p:txBody>
          <a:bodyPr/>
          <a:lstStyle/>
          <a:p>
            <a:r>
              <a:rPr lang="en-US" dirty="0"/>
              <a:t>Agenda for April 6, 7, and 8</a:t>
            </a:r>
          </a:p>
        </p:txBody>
      </p:sp>
      <p:sp>
        <p:nvSpPr>
          <p:cNvPr id="3" name="Content Placeholder 2">
            <a:extLst>
              <a:ext uri="{FF2B5EF4-FFF2-40B4-BE49-F238E27FC236}">
                <a16:creationId xmlns:a16="http://schemas.microsoft.com/office/drawing/2014/main" id="{D73456D6-4F6D-7B47-90DC-2BFB49A8C630}"/>
              </a:ext>
            </a:extLst>
          </p:cNvPr>
          <p:cNvSpPr>
            <a:spLocks noGrp="1"/>
          </p:cNvSpPr>
          <p:nvPr>
            <p:ph idx="1"/>
          </p:nvPr>
        </p:nvSpPr>
        <p:spPr>
          <a:xfrm>
            <a:off x="1154953" y="2549072"/>
            <a:ext cx="9839618" cy="3416300"/>
          </a:xfrm>
        </p:spPr>
        <p:txBody>
          <a:bodyPr/>
          <a:lstStyle/>
          <a:p>
            <a:r>
              <a:rPr lang="en-US" dirty="0"/>
              <a:t>Debates are scheduled for Monday, April 6, Tuesday, April 7, and Wednesday, April 8. On the day that you debate, your only other assignment is to complete the post-debate reflection (page 2 of the Debate Reflection form on the </a:t>
            </a:r>
            <a:r>
              <a:rPr lang="en-US" dirty="0">
                <a:solidFill>
                  <a:schemeClr val="accent5">
                    <a:lumMod val="75000"/>
                  </a:schemeClr>
                </a:solidFill>
                <a:hlinkClick r:id="rId2">
                  <a:extLst>
                    <a:ext uri="{A12FA001-AC4F-418D-AE19-62706E023703}">
                      <ahyp:hlinkClr xmlns:ahyp="http://schemas.microsoft.com/office/drawing/2018/hyperlinkcolor" val="tx"/>
                    </a:ext>
                  </a:extLst>
                </a:hlinkClick>
              </a:rPr>
              <a:t>class website</a:t>
            </a:r>
            <a:r>
              <a:rPr lang="en-US" dirty="0"/>
              <a:t>) and the peer feedback form (also on the class website).</a:t>
            </a:r>
          </a:p>
          <a:p>
            <a:r>
              <a:rPr lang="en-US" dirty="0"/>
              <a:t>Part One of this lesson is for the first day you are NOT debating. Complete all of the Part One slides and the Part One exit ticket.</a:t>
            </a:r>
          </a:p>
          <a:p>
            <a:r>
              <a:rPr lang="en-US" dirty="0"/>
              <a:t>Part Two of this lesson is for the second day you are NOT debating. Complete all of the Part Two slides and the Part Two exit ticket.</a:t>
            </a:r>
          </a:p>
          <a:p>
            <a:r>
              <a:rPr lang="en-US" dirty="0">
                <a:solidFill>
                  <a:schemeClr val="accent3">
                    <a:lumMod val="75000"/>
                  </a:schemeClr>
                </a:solidFill>
              </a:rPr>
              <a:t>For instance, if you are scheduled to debate on Tuesday, you would do Part One on Monday, debate on Tuesday, and do Part Two on Wednesday.</a:t>
            </a:r>
          </a:p>
        </p:txBody>
      </p:sp>
    </p:spTree>
    <p:extLst>
      <p:ext uri="{BB962C8B-B14F-4D97-AF65-F5344CB8AC3E}">
        <p14:creationId xmlns:p14="http://schemas.microsoft.com/office/powerpoint/2010/main" val="74103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7D4D-065F-DC43-9267-69329E7C73D9}"/>
              </a:ext>
            </a:extLst>
          </p:cNvPr>
          <p:cNvSpPr>
            <a:spLocks noGrp="1"/>
          </p:cNvSpPr>
          <p:nvPr>
            <p:ph type="title"/>
          </p:nvPr>
        </p:nvSpPr>
        <p:spPr/>
        <p:txBody>
          <a:bodyPr/>
          <a:lstStyle/>
          <a:p>
            <a:r>
              <a:rPr lang="en-US" dirty="0"/>
              <a:t>Part Two Exit Ticket</a:t>
            </a:r>
          </a:p>
        </p:txBody>
      </p:sp>
      <p:sp>
        <p:nvSpPr>
          <p:cNvPr id="3" name="Content Placeholder 2">
            <a:extLst>
              <a:ext uri="{FF2B5EF4-FFF2-40B4-BE49-F238E27FC236}">
                <a16:creationId xmlns:a16="http://schemas.microsoft.com/office/drawing/2014/main" id="{C5BE23B6-BE27-1F4C-B4A8-C45AAE9289E7}"/>
              </a:ext>
            </a:extLst>
          </p:cNvPr>
          <p:cNvSpPr>
            <a:spLocks noGrp="1"/>
          </p:cNvSpPr>
          <p:nvPr>
            <p:ph idx="1"/>
          </p:nvPr>
        </p:nvSpPr>
        <p:spPr/>
        <p:txBody>
          <a:bodyPr/>
          <a:lstStyle/>
          <a:p>
            <a:pPr marL="0" indent="0">
              <a:buNone/>
            </a:pPr>
            <a:r>
              <a:rPr lang="en-US" dirty="0"/>
              <a:t>The exit ticket is on Mastery Connect. The codes are given below:</a:t>
            </a:r>
          </a:p>
          <a:p>
            <a:endParaRPr lang="en-US" dirty="0"/>
          </a:p>
          <a:p>
            <a:r>
              <a:rPr lang="en-US" dirty="0"/>
              <a:t>First period:		 286515</a:t>
            </a:r>
          </a:p>
          <a:p>
            <a:r>
              <a:rPr lang="en-US" dirty="0"/>
              <a:t>Second period:	 948189</a:t>
            </a:r>
          </a:p>
          <a:p>
            <a:r>
              <a:rPr lang="en-US" dirty="0"/>
              <a:t>Third period:		 340018</a:t>
            </a:r>
          </a:p>
          <a:p>
            <a:r>
              <a:rPr lang="en-US" dirty="0"/>
              <a:t>Fourth period:	 387984</a:t>
            </a:r>
            <a:br>
              <a:rPr lang="en-US" dirty="0"/>
            </a:br>
            <a:endParaRPr lang="en-US" dirty="0"/>
          </a:p>
          <a:p>
            <a:pPr marL="0" indent="0">
              <a:buNone/>
            </a:pPr>
            <a:endParaRPr lang="en-US" dirty="0"/>
          </a:p>
        </p:txBody>
      </p:sp>
    </p:spTree>
    <p:extLst>
      <p:ext uri="{BB962C8B-B14F-4D97-AF65-F5344CB8AC3E}">
        <p14:creationId xmlns:p14="http://schemas.microsoft.com/office/powerpoint/2010/main" val="425839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0CD5-6C4A-5643-9753-24299081976F}"/>
              </a:ext>
            </a:extLst>
          </p:cNvPr>
          <p:cNvSpPr>
            <a:spLocks noGrp="1"/>
          </p:cNvSpPr>
          <p:nvPr>
            <p:ph type="title"/>
          </p:nvPr>
        </p:nvSpPr>
        <p:spPr/>
        <p:txBody>
          <a:bodyPr/>
          <a:lstStyle/>
          <a:p>
            <a:r>
              <a:rPr lang="en-US" dirty="0"/>
              <a:t>Jet Streams Part One</a:t>
            </a:r>
          </a:p>
        </p:txBody>
      </p:sp>
      <p:sp>
        <p:nvSpPr>
          <p:cNvPr id="3" name="Text Placeholder 2">
            <a:extLst>
              <a:ext uri="{FF2B5EF4-FFF2-40B4-BE49-F238E27FC236}">
                <a16:creationId xmlns:a16="http://schemas.microsoft.com/office/drawing/2014/main" id="{ACB7F853-B638-F34E-8E73-40B23E993B47}"/>
              </a:ext>
            </a:extLst>
          </p:cNvPr>
          <p:cNvSpPr>
            <a:spLocks noGrp="1"/>
          </p:cNvSpPr>
          <p:nvPr>
            <p:ph type="body" sz="half" idx="2"/>
          </p:nvPr>
        </p:nvSpPr>
        <p:spPr/>
        <p:txBody>
          <a:bodyPr/>
          <a:lstStyle/>
          <a:p>
            <a:r>
              <a:rPr lang="en-US" dirty="0"/>
              <a:t>Jet streams are bands of strong wind that generally blow from west to east all across the globe. They impact weather, air travel and many other things that take place in our atmosphere.</a:t>
            </a:r>
          </a:p>
          <a:p>
            <a:r>
              <a:rPr lang="en-US" dirty="0"/>
              <a:t>											  </a:t>
            </a:r>
            <a:r>
              <a:rPr lang="en-US" sz="1200" dirty="0"/>
              <a:t>From</a:t>
            </a:r>
            <a:r>
              <a:rPr lang="en-US" dirty="0"/>
              <a:t> </a:t>
            </a:r>
            <a:r>
              <a:rPr lang="en-US" sz="1600" dirty="0">
                <a:solidFill>
                  <a:schemeClr val="accent1"/>
                </a:solidFill>
                <a:hlinkClick r:id="rId2">
                  <a:extLst>
                    <a:ext uri="{A12FA001-AC4F-418D-AE19-62706E023703}">
                      <ahyp:hlinkClr xmlns:ahyp="http://schemas.microsoft.com/office/drawing/2018/hyperlinkcolor" val="tx"/>
                    </a:ext>
                  </a:extLst>
                </a:hlinkClick>
              </a:rPr>
              <a:t>https://scijinks.gov/jet-stream/</a:t>
            </a:r>
            <a:endParaRPr lang="en-US" sz="1600" dirty="0">
              <a:solidFill>
                <a:schemeClr val="accent1"/>
              </a:solidFill>
            </a:endParaRPr>
          </a:p>
        </p:txBody>
      </p:sp>
    </p:spTree>
    <p:extLst>
      <p:ext uri="{BB962C8B-B14F-4D97-AF65-F5344CB8AC3E}">
        <p14:creationId xmlns:p14="http://schemas.microsoft.com/office/powerpoint/2010/main" val="87753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434D-3F42-1C42-A51D-5F0551D51836}"/>
              </a:ext>
            </a:extLst>
          </p:cNvPr>
          <p:cNvSpPr>
            <a:spLocks noGrp="1"/>
          </p:cNvSpPr>
          <p:nvPr>
            <p:ph type="title"/>
          </p:nvPr>
        </p:nvSpPr>
        <p:spPr/>
        <p:txBody>
          <a:bodyPr/>
          <a:lstStyle/>
          <a:p>
            <a:r>
              <a:rPr lang="en-US" dirty="0"/>
              <a:t>Jet Stream Overview</a:t>
            </a:r>
          </a:p>
        </p:txBody>
      </p:sp>
      <p:sp>
        <p:nvSpPr>
          <p:cNvPr id="3" name="Content Placeholder 2">
            <a:extLst>
              <a:ext uri="{FF2B5EF4-FFF2-40B4-BE49-F238E27FC236}">
                <a16:creationId xmlns:a16="http://schemas.microsoft.com/office/drawing/2014/main" id="{B091E64E-DC48-1B4D-847D-65015B1235A1}"/>
              </a:ext>
            </a:extLst>
          </p:cNvPr>
          <p:cNvSpPr>
            <a:spLocks noGrp="1"/>
          </p:cNvSpPr>
          <p:nvPr>
            <p:ph idx="1"/>
          </p:nvPr>
        </p:nvSpPr>
        <p:spPr>
          <a:xfrm>
            <a:off x="1154955" y="2603500"/>
            <a:ext cx="8761412" cy="3960586"/>
          </a:xfrm>
        </p:spPr>
        <p:txBody>
          <a:bodyPr/>
          <a:lstStyle/>
          <a:p>
            <a:r>
              <a:rPr lang="en-US" dirty="0"/>
              <a:t>Watch this short video to gain a basic understanding of what a jet stream is, and what a jet stream does.  </a:t>
            </a:r>
            <a:r>
              <a:rPr lang="en-US" u="sng" dirty="0">
                <a:solidFill>
                  <a:schemeClr val="accent1"/>
                </a:solidFill>
                <a:hlinkClick r:id="rId2">
                  <a:extLst>
                    <a:ext uri="{A12FA001-AC4F-418D-AE19-62706E023703}">
                      <ahyp:hlinkClr xmlns:ahyp="http://schemas.microsoft.com/office/drawing/2018/hyperlinkcolor" val="tx"/>
                    </a:ext>
                  </a:extLst>
                </a:hlinkClick>
              </a:rPr>
              <a:t>https://youtu.be/o203JXAnSA0</a:t>
            </a:r>
            <a:r>
              <a:rPr lang="en-US" u="sng" dirty="0">
                <a:solidFill>
                  <a:schemeClr val="accent1"/>
                </a:solidFill>
              </a:rPr>
              <a:t>        </a:t>
            </a:r>
            <a:endParaRPr lang="en-US" dirty="0">
              <a:solidFill>
                <a:schemeClr val="tx1"/>
              </a:solidFill>
            </a:endParaRPr>
          </a:p>
          <a:p>
            <a:endParaRPr lang="en-US" u="sng" dirty="0">
              <a:solidFill>
                <a:schemeClr val="tx1"/>
              </a:solidFill>
            </a:endParaRPr>
          </a:p>
          <a:p>
            <a:pPr marL="0" indent="0">
              <a:buNone/>
            </a:pPr>
            <a:r>
              <a:rPr lang="en-US" dirty="0">
                <a:solidFill>
                  <a:srgbClr val="0070C0"/>
                </a:solidFill>
              </a:rPr>
              <a:t>Polar jet stream</a:t>
            </a:r>
          </a:p>
          <a:p>
            <a:pPr marL="0" indent="0">
              <a:buNone/>
            </a:pPr>
            <a:r>
              <a:rPr lang="en-US" dirty="0">
                <a:solidFill>
                  <a:srgbClr val="FF0000"/>
                </a:solidFill>
              </a:rPr>
              <a:t>Subtropical jet stream</a:t>
            </a:r>
          </a:p>
          <a:p>
            <a:pPr marL="0" indent="0">
              <a:buNone/>
            </a:pPr>
            <a:endParaRPr lang="en-US" u="sng" dirty="0"/>
          </a:p>
        </p:txBody>
      </p:sp>
      <p:pic>
        <p:nvPicPr>
          <p:cNvPr id="1028" name="Picture 4" descr="What Is A Jet Stream?">
            <a:extLst>
              <a:ext uri="{FF2B5EF4-FFF2-40B4-BE49-F238E27FC236}">
                <a16:creationId xmlns:a16="http://schemas.microsoft.com/office/drawing/2014/main" id="{359C35FE-D5EC-004E-8823-EA4F8FEC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59" y="3506107"/>
            <a:ext cx="33020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04DD-FF15-CA42-92B1-42BC12611D09}"/>
              </a:ext>
            </a:extLst>
          </p:cNvPr>
          <p:cNvSpPr>
            <a:spLocks noGrp="1"/>
          </p:cNvSpPr>
          <p:nvPr>
            <p:ph type="title"/>
          </p:nvPr>
        </p:nvSpPr>
        <p:spPr>
          <a:xfrm>
            <a:off x="1024327" y="973668"/>
            <a:ext cx="8761413" cy="706964"/>
          </a:xfrm>
        </p:spPr>
        <p:txBody>
          <a:bodyPr/>
          <a:lstStyle/>
          <a:p>
            <a:r>
              <a:rPr lang="en-US" dirty="0"/>
              <a:t>Jet Stream Facts</a:t>
            </a:r>
          </a:p>
        </p:txBody>
      </p:sp>
      <p:sp>
        <p:nvSpPr>
          <p:cNvPr id="3" name="Content Placeholder 2">
            <a:extLst>
              <a:ext uri="{FF2B5EF4-FFF2-40B4-BE49-F238E27FC236}">
                <a16:creationId xmlns:a16="http://schemas.microsoft.com/office/drawing/2014/main" id="{F80035E6-4C39-4B44-9DF4-AD744C8FA147}"/>
              </a:ext>
            </a:extLst>
          </p:cNvPr>
          <p:cNvSpPr>
            <a:spLocks noGrp="1"/>
          </p:cNvSpPr>
          <p:nvPr>
            <p:ph idx="1"/>
          </p:nvPr>
        </p:nvSpPr>
        <p:spPr>
          <a:xfrm>
            <a:off x="1024327" y="2614385"/>
            <a:ext cx="6399730" cy="3416300"/>
          </a:xfrm>
        </p:spPr>
        <p:txBody>
          <a:bodyPr/>
          <a:lstStyle/>
          <a:p>
            <a:r>
              <a:rPr lang="en-US" dirty="0">
                <a:solidFill>
                  <a:schemeClr val="accent3">
                    <a:lumMod val="75000"/>
                  </a:schemeClr>
                </a:solidFill>
              </a:rPr>
              <a:t>The jet stream forms because of the uneven heating of Earth, </a:t>
            </a:r>
            <a:r>
              <a:rPr lang="en-US" dirty="0"/>
              <a:t>which causes significantly colder air masses at the north and south poles, and significantly warmer air masses near the equator in both hemispheres.</a:t>
            </a:r>
          </a:p>
          <a:p>
            <a:r>
              <a:rPr lang="en-US" dirty="0"/>
              <a:t>The figure shows the convection cells that are formed as air travels from high pressure (at the poles) towards low pressure (at the equator). </a:t>
            </a:r>
            <a:r>
              <a:rPr lang="en-US" dirty="0">
                <a:solidFill>
                  <a:schemeClr val="accent3">
                    <a:lumMod val="75000"/>
                  </a:schemeClr>
                </a:solidFill>
              </a:rPr>
              <a:t>The jet streams are located at the pressure bands where 2 convection cells with very different temperatures meet.</a:t>
            </a:r>
          </a:p>
        </p:txBody>
      </p:sp>
      <p:pic>
        <p:nvPicPr>
          <p:cNvPr id="2052" name="Picture 4">
            <a:extLst>
              <a:ext uri="{FF2B5EF4-FFF2-40B4-BE49-F238E27FC236}">
                <a16:creationId xmlns:a16="http://schemas.microsoft.com/office/drawing/2014/main" id="{31EE0AB5-D410-4E46-ABBA-0FE0BB129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9" y="3108960"/>
            <a:ext cx="4572001"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0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04DD-FF15-CA42-92B1-42BC12611D09}"/>
              </a:ext>
            </a:extLst>
          </p:cNvPr>
          <p:cNvSpPr>
            <a:spLocks noGrp="1"/>
          </p:cNvSpPr>
          <p:nvPr>
            <p:ph type="title"/>
          </p:nvPr>
        </p:nvSpPr>
        <p:spPr/>
        <p:txBody>
          <a:bodyPr/>
          <a:lstStyle/>
          <a:p>
            <a:r>
              <a:rPr lang="en-US" dirty="0"/>
              <a:t>Jet Stream Facts</a:t>
            </a:r>
          </a:p>
        </p:txBody>
      </p:sp>
      <p:sp>
        <p:nvSpPr>
          <p:cNvPr id="3" name="Content Placeholder 2">
            <a:extLst>
              <a:ext uri="{FF2B5EF4-FFF2-40B4-BE49-F238E27FC236}">
                <a16:creationId xmlns:a16="http://schemas.microsoft.com/office/drawing/2014/main" id="{F80035E6-4C39-4B44-9DF4-AD744C8FA147}"/>
              </a:ext>
            </a:extLst>
          </p:cNvPr>
          <p:cNvSpPr>
            <a:spLocks noGrp="1"/>
          </p:cNvSpPr>
          <p:nvPr>
            <p:ph idx="1"/>
          </p:nvPr>
        </p:nvSpPr>
        <p:spPr>
          <a:xfrm>
            <a:off x="1154955" y="2603500"/>
            <a:ext cx="6345302" cy="3416300"/>
          </a:xfrm>
        </p:spPr>
        <p:txBody>
          <a:bodyPr/>
          <a:lstStyle/>
          <a:p>
            <a:r>
              <a:rPr lang="en-US" dirty="0"/>
              <a:t>The jet stream exists in the part of Earth’s atmosphere called the troposphere, at a distance of 5-9 miles above Earth’s surface.</a:t>
            </a:r>
          </a:p>
          <a:p>
            <a:r>
              <a:rPr lang="en-US" dirty="0"/>
              <a:t>Jet stream winds can blow at speeds up to 250 mph, but average jet stream speeds are 110 mph.</a:t>
            </a:r>
          </a:p>
          <a:p>
            <a:r>
              <a:rPr lang="en-US" dirty="0">
                <a:solidFill>
                  <a:schemeClr val="accent3">
                    <a:lumMod val="75000"/>
                  </a:schemeClr>
                </a:solidFill>
              </a:rPr>
              <a:t>The jet stream can move air masses, high and low pressure systems, and even airplanes.</a:t>
            </a:r>
          </a:p>
        </p:txBody>
      </p:sp>
      <p:pic>
        <p:nvPicPr>
          <p:cNvPr id="2050" name="Picture 2" descr="The jet stream exists in the mid to upper troposphere — the layer of Earth’s atmosphere where we live and breathe. Airplanes can fly in the jet stream. When they’re both headed in the same direction, airplanes can get a boost in speed from this fast moving air current.">
            <a:extLst>
              <a:ext uri="{FF2B5EF4-FFF2-40B4-BE49-F238E27FC236}">
                <a16:creationId xmlns:a16="http://schemas.microsoft.com/office/drawing/2014/main" id="{C7A3AE41-5DBD-9A48-8ECB-DDBF9B7DA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8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5CEE-8680-1741-9662-18206409F343}"/>
              </a:ext>
            </a:extLst>
          </p:cNvPr>
          <p:cNvSpPr>
            <a:spLocks noGrp="1"/>
          </p:cNvSpPr>
          <p:nvPr>
            <p:ph type="title"/>
          </p:nvPr>
        </p:nvSpPr>
        <p:spPr>
          <a:xfrm>
            <a:off x="839269" y="827315"/>
            <a:ext cx="8761413" cy="706964"/>
          </a:xfrm>
        </p:spPr>
        <p:txBody>
          <a:bodyPr/>
          <a:lstStyle/>
          <a:p>
            <a:r>
              <a:rPr lang="en-US" dirty="0"/>
              <a:t>Jet Stream Essentials</a:t>
            </a:r>
          </a:p>
        </p:txBody>
      </p:sp>
      <p:sp>
        <p:nvSpPr>
          <p:cNvPr id="3" name="Content Placeholder 2">
            <a:extLst>
              <a:ext uri="{FF2B5EF4-FFF2-40B4-BE49-F238E27FC236}">
                <a16:creationId xmlns:a16="http://schemas.microsoft.com/office/drawing/2014/main" id="{77DF879A-2B60-4840-BE6B-7D3E0CDA98BF}"/>
              </a:ext>
            </a:extLst>
          </p:cNvPr>
          <p:cNvSpPr>
            <a:spLocks noGrp="1"/>
          </p:cNvSpPr>
          <p:nvPr>
            <p:ph idx="1"/>
          </p:nvPr>
        </p:nvSpPr>
        <p:spPr>
          <a:xfrm>
            <a:off x="839269" y="2614385"/>
            <a:ext cx="7338349" cy="3416300"/>
          </a:xfrm>
        </p:spPr>
        <p:txBody>
          <a:bodyPr/>
          <a:lstStyle/>
          <a:p>
            <a:r>
              <a:rPr lang="en-US" dirty="0"/>
              <a:t>There are 4 jet streams on Earth: </a:t>
            </a:r>
            <a:r>
              <a:rPr lang="en-US" dirty="0">
                <a:solidFill>
                  <a:schemeClr val="accent3">
                    <a:lumMod val="75000"/>
                  </a:schemeClr>
                </a:solidFill>
              </a:rPr>
              <a:t>2 polar jet streams </a:t>
            </a:r>
            <a:r>
              <a:rPr lang="en-US" dirty="0"/>
              <a:t>(one in each hemisphere), </a:t>
            </a:r>
            <a:r>
              <a:rPr lang="en-US" dirty="0">
                <a:solidFill>
                  <a:schemeClr val="accent3">
                    <a:lumMod val="75000"/>
                  </a:schemeClr>
                </a:solidFill>
              </a:rPr>
              <a:t>and 2 subtropical jet streams </a:t>
            </a:r>
            <a:r>
              <a:rPr lang="en-US" dirty="0"/>
              <a:t>(one in each hemisphere). </a:t>
            </a:r>
            <a:r>
              <a:rPr lang="en-US" dirty="0">
                <a:highlight>
                  <a:srgbClr val="FFFF00"/>
                </a:highlight>
              </a:rPr>
              <a:t>The polar jet stream is most important in the U.S.</a:t>
            </a:r>
          </a:p>
          <a:p>
            <a:r>
              <a:rPr lang="en-US" dirty="0">
                <a:solidFill>
                  <a:schemeClr val="accent3">
                    <a:lumMod val="75000"/>
                  </a:schemeClr>
                </a:solidFill>
              </a:rPr>
              <a:t>Jet stream winds blow west to east, </a:t>
            </a:r>
            <a:r>
              <a:rPr lang="en-US" dirty="0"/>
              <a:t>since this is the direction of the Earth’s rotation.</a:t>
            </a:r>
          </a:p>
          <a:p>
            <a:r>
              <a:rPr lang="en-US" dirty="0">
                <a:solidFill>
                  <a:schemeClr val="accent3">
                    <a:lumMod val="75000"/>
                  </a:schemeClr>
                </a:solidFill>
              </a:rPr>
              <a:t>The location of the jet stream can shift up and down </a:t>
            </a:r>
            <a:r>
              <a:rPr lang="en-US" dirty="0"/>
              <a:t>based              on the season, air temperature, and the locations of high and low pressure systems. This gives a wave-like appearance to the jet stream.</a:t>
            </a:r>
          </a:p>
        </p:txBody>
      </p:sp>
      <p:pic>
        <p:nvPicPr>
          <p:cNvPr id="3078" name="Picture 6">
            <a:extLst>
              <a:ext uri="{FF2B5EF4-FFF2-40B4-BE49-F238E27FC236}">
                <a16:creationId xmlns:a16="http://schemas.microsoft.com/office/drawing/2014/main" id="{269AC86C-31F3-B944-9680-B52A653C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323" y="3383280"/>
            <a:ext cx="4030677"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6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C403-8043-2F4C-8CF3-13811B5C7A5D}"/>
              </a:ext>
            </a:extLst>
          </p:cNvPr>
          <p:cNvSpPr>
            <a:spLocks noGrp="1"/>
          </p:cNvSpPr>
          <p:nvPr>
            <p:ph type="title"/>
          </p:nvPr>
        </p:nvSpPr>
        <p:spPr>
          <a:xfrm>
            <a:off x="1027631" y="860218"/>
            <a:ext cx="8761413" cy="706964"/>
          </a:xfrm>
        </p:spPr>
        <p:txBody>
          <a:bodyPr/>
          <a:lstStyle/>
          <a:p>
            <a:r>
              <a:rPr lang="en-US" dirty="0"/>
              <a:t>Jet Stream Essentials</a:t>
            </a:r>
          </a:p>
        </p:txBody>
      </p:sp>
      <p:sp>
        <p:nvSpPr>
          <p:cNvPr id="3" name="Content Placeholder 2">
            <a:extLst>
              <a:ext uri="{FF2B5EF4-FFF2-40B4-BE49-F238E27FC236}">
                <a16:creationId xmlns:a16="http://schemas.microsoft.com/office/drawing/2014/main" id="{7138EE5D-CB1F-7048-9A83-839D9A9FB791}"/>
              </a:ext>
            </a:extLst>
          </p:cNvPr>
          <p:cNvSpPr>
            <a:spLocks noGrp="1"/>
          </p:cNvSpPr>
          <p:nvPr>
            <p:ph idx="1"/>
          </p:nvPr>
        </p:nvSpPr>
        <p:spPr>
          <a:xfrm>
            <a:off x="1027631" y="2456457"/>
            <a:ext cx="4020331" cy="3828596"/>
          </a:xfrm>
        </p:spPr>
        <p:txBody>
          <a:bodyPr>
            <a:normAutofit lnSpcReduction="10000"/>
          </a:bodyPr>
          <a:lstStyle/>
          <a:p>
            <a:r>
              <a:rPr lang="en-US" dirty="0">
                <a:solidFill>
                  <a:schemeClr val="accent3">
                    <a:lumMod val="75000"/>
                  </a:schemeClr>
                </a:solidFill>
              </a:rPr>
              <a:t>In the winter, the polar jet stream shifts closer to the equator.</a:t>
            </a:r>
          </a:p>
          <a:p>
            <a:pPr marL="0" indent="0">
              <a:buNone/>
            </a:pPr>
            <a:endParaRPr lang="en-US" dirty="0">
              <a:solidFill>
                <a:schemeClr val="accent3">
                  <a:lumMod val="75000"/>
                </a:schemeClr>
              </a:solidFill>
            </a:endParaRPr>
          </a:p>
          <a:p>
            <a:r>
              <a:rPr lang="en-US" dirty="0">
                <a:solidFill>
                  <a:schemeClr val="accent3">
                    <a:lumMod val="75000"/>
                  </a:schemeClr>
                </a:solidFill>
              </a:rPr>
              <a:t>In the summer, the polar jet stream shifts closer to the poles.</a:t>
            </a:r>
          </a:p>
          <a:p>
            <a:endParaRPr lang="en-US" dirty="0">
              <a:solidFill>
                <a:schemeClr val="accent3">
                  <a:lumMod val="75000"/>
                </a:schemeClr>
              </a:solidFill>
            </a:endParaRPr>
          </a:p>
          <a:p>
            <a:r>
              <a:rPr lang="en-US" dirty="0"/>
              <a:t>Notice that the wind speeds are higher when the difference between the warm and cold air masses is more extreme (in the winter).</a:t>
            </a:r>
          </a:p>
        </p:txBody>
      </p:sp>
      <p:pic>
        <p:nvPicPr>
          <p:cNvPr id="9218" name="Picture 2" descr="The max windspeed of the jet is twice as fast in winter. Also, it is farther south and has more pronounced troughs and ridges.">
            <a:hlinkClick r:id="rId2" tooltip="Summer Location of Polar jet stream vs winter location of polar jet stream"/>
            <a:extLst>
              <a:ext uri="{FF2B5EF4-FFF2-40B4-BE49-F238E27FC236}">
                <a16:creationId xmlns:a16="http://schemas.microsoft.com/office/drawing/2014/main" id="{F2A340A6-223F-E647-A3EA-BCCA57043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210" y="2103120"/>
            <a:ext cx="7082790"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5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EE23-0085-D646-8E09-6B28FEBAF67D}"/>
              </a:ext>
            </a:extLst>
          </p:cNvPr>
          <p:cNvSpPr>
            <a:spLocks noGrp="1"/>
          </p:cNvSpPr>
          <p:nvPr>
            <p:ph type="title"/>
          </p:nvPr>
        </p:nvSpPr>
        <p:spPr>
          <a:xfrm>
            <a:off x="958185" y="881071"/>
            <a:ext cx="8761413" cy="706964"/>
          </a:xfrm>
        </p:spPr>
        <p:txBody>
          <a:bodyPr/>
          <a:lstStyle/>
          <a:p>
            <a:r>
              <a:rPr lang="en-US" dirty="0"/>
              <a:t>Jet Stream Essentials</a:t>
            </a:r>
          </a:p>
        </p:txBody>
      </p:sp>
      <p:sp>
        <p:nvSpPr>
          <p:cNvPr id="3" name="Content Placeholder 2">
            <a:extLst>
              <a:ext uri="{FF2B5EF4-FFF2-40B4-BE49-F238E27FC236}">
                <a16:creationId xmlns:a16="http://schemas.microsoft.com/office/drawing/2014/main" id="{69283829-45E2-C141-BB34-8A72AF76279B}"/>
              </a:ext>
            </a:extLst>
          </p:cNvPr>
          <p:cNvSpPr>
            <a:spLocks noGrp="1"/>
          </p:cNvSpPr>
          <p:nvPr>
            <p:ph idx="1"/>
          </p:nvPr>
        </p:nvSpPr>
        <p:spPr>
          <a:xfrm>
            <a:off x="581446" y="2560320"/>
            <a:ext cx="4956478" cy="4163298"/>
          </a:xfrm>
        </p:spPr>
        <p:txBody>
          <a:bodyPr>
            <a:normAutofit lnSpcReduction="10000"/>
          </a:bodyPr>
          <a:lstStyle/>
          <a:p>
            <a:pPr marL="0" indent="0">
              <a:buNone/>
            </a:pPr>
            <a:r>
              <a:rPr lang="en-US" sz="2000" b="1" dirty="0">
                <a:solidFill>
                  <a:schemeClr val="accent3">
                    <a:lumMod val="75000"/>
                  </a:schemeClr>
                </a:solidFill>
              </a:rPr>
              <a:t>The jet stream influences weather.</a:t>
            </a:r>
          </a:p>
          <a:p>
            <a:r>
              <a:rPr lang="en-US" dirty="0"/>
              <a:t>The jet stream winds blow west to east, since this is the direction of the Earth’s rotation. This means </a:t>
            </a:r>
            <a:r>
              <a:rPr lang="en-US" dirty="0">
                <a:solidFill>
                  <a:schemeClr val="accent3">
                    <a:lumMod val="75000"/>
                  </a:schemeClr>
                </a:solidFill>
              </a:rPr>
              <a:t>the jet stream pushes weather systems from west to east.</a:t>
            </a:r>
          </a:p>
          <a:p>
            <a:r>
              <a:rPr lang="en-US" dirty="0"/>
              <a:t>But remember, </a:t>
            </a:r>
            <a:r>
              <a:rPr lang="en-US" dirty="0">
                <a:solidFill>
                  <a:schemeClr val="accent3">
                    <a:lumMod val="75000"/>
                  </a:schemeClr>
                </a:solidFill>
              </a:rPr>
              <a:t>the jet stream also “dips” up and down</a:t>
            </a:r>
            <a:r>
              <a:rPr lang="en-US" dirty="0"/>
              <a:t> as it travels west to east. This </a:t>
            </a:r>
            <a:r>
              <a:rPr lang="en-US" dirty="0">
                <a:solidFill>
                  <a:schemeClr val="accent3">
                    <a:lumMod val="75000"/>
                  </a:schemeClr>
                </a:solidFill>
              </a:rPr>
              <a:t>can cause changes in normal temperatures, </a:t>
            </a:r>
            <a:r>
              <a:rPr lang="en-US" dirty="0"/>
              <a:t>such as a warmer or colder winter weather. </a:t>
            </a:r>
            <a:r>
              <a:rPr lang="en-US" dirty="0">
                <a:highlight>
                  <a:srgbClr val="FFFF00"/>
                </a:highlight>
              </a:rPr>
              <a:t>Notice how part of the country is getting very cold weather, and part is getting much warmer weather.</a:t>
            </a:r>
            <a:r>
              <a:rPr lang="en-US" dirty="0"/>
              <a:t>                                    </a:t>
            </a:r>
            <a:r>
              <a:rPr lang="en-US" sz="1400" dirty="0"/>
              <a:t>(Weather map is from March 1, 2013.)</a:t>
            </a:r>
          </a:p>
        </p:txBody>
      </p:sp>
      <p:pic>
        <p:nvPicPr>
          <p:cNvPr id="6" name="Content Placeholder 5">
            <a:extLst>
              <a:ext uri="{FF2B5EF4-FFF2-40B4-BE49-F238E27FC236}">
                <a16:creationId xmlns:a16="http://schemas.microsoft.com/office/drawing/2014/main" id="{1EBA4FEA-A9F7-3F47-8115-8F0E49AE8EDC}"/>
              </a:ext>
            </a:extLst>
          </p:cNvPr>
          <p:cNvPicPr>
            <a:picLocks noChangeAspect="1"/>
          </p:cNvPicPr>
          <p:nvPr/>
        </p:nvPicPr>
        <p:blipFill>
          <a:blip r:embed="rId2"/>
          <a:stretch>
            <a:fillRect/>
          </a:stretch>
        </p:blipFill>
        <p:spPr>
          <a:xfrm>
            <a:off x="5723949" y="2560320"/>
            <a:ext cx="6468051" cy="4297680"/>
          </a:xfrm>
          <a:prstGeom prst="rect">
            <a:avLst/>
          </a:prstGeom>
        </p:spPr>
      </p:pic>
      <p:sp>
        <p:nvSpPr>
          <p:cNvPr id="7" name="TextBox 6">
            <a:extLst>
              <a:ext uri="{FF2B5EF4-FFF2-40B4-BE49-F238E27FC236}">
                <a16:creationId xmlns:a16="http://schemas.microsoft.com/office/drawing/2014/main" id="{EF33F54D-D8E2-9547-A286-FED4880319BD}"/>
              </a:ext>
            </a:extLst>
          </p:cNvPr>
          <p:cNvSpPr txBox="1"/>
          <p:nvPr/>
        </p:nvSpPr>
        <p:spPr>
          <a:xfrm>
            <a:off x="6096000" y="2579546"/>
            <a:ext cx="6412376" cy="369332"/>
          </a:xfrm>
          <a:prstGeom prst="rect">
            <a:avLst/>
          </a:prstGeom>
          <a:noFill/>
        </p:spPr>
        <p:txBody>
          <a:bodyPr wrap="square" rtlCol="0">
            <a:spAutoFit/>
          </a:bodyPr>
          <a:lstStyle/>
          <a:p>
            <a:r>
              <a:rPr lang="en-US" sz="1400" dirty="0">
                <a:solidFill>
                  <a:schemeClr val="bg1">
                    <a:lumMod val="85000"/>
                  </a:schemeClr>
                </a:solidFill>
              </a:rPr>
              <a:t>From</a:t>
            </a:r>
            <a:r>
              <a:rPr lang="en-US" dirty="0">
                <a:solidFill>
                  <a:schemeClr val="bg1">
                    <a:lumMod val="85000"/>
                  </a:schemeClr>
                </a:solidFill>
              </a:rPr>
              <a:t> </a:t>
            </a:r>
            <a:r>
              <a:rPr lang="en-US" sz="1600" dirty="0">
                <a:solidFill>
                  <a:schemeClr val="accent1"/>
                </a:solidFill>
                <a:hlinkClick r:id="rId3">
                  <a:extLst>
                    <a:ext uri="{A12FA001-AC4F-418D-AE19-62706E023703}">
                      <ahyp:hlinkClr xmlns:ahyp="http://schemas.microsoft.com/office/drawing/2018/hyperlinkcolor" val="tx"/>
                    </a:ext>
                  </a:extLst>
                </a:hlinkClick>
              </a:rPr>
              <a:t>https://www.livescience.com/27825-jet-stream.html</a:t>
            </a:r>
            <a:endParaRPr lang="en-US" sz="1600" dirty="0">
              <a:solidFill>
                <a:schemeClr val="accent1"/>
              </a:solidFill>
            </a:endParaRPr>
          </a:p>
        </p:txBody>
      </p:sp>
    </p:spTree>
    <p:extLst>
      <p:ext uri="{BB962C8B-B14F-4D97-AF65-F5344CB8AC3E}">
        <p14:creationId xmlns:p14="http://schemas.microsoft.com/office/powerpoint/2010/main" val="3806017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Spring v 2">
      <a:dk1>
        <a:srgbClr val="000000"/>
      </a:dk1>
      <a:lt1>
        <a:srgbClr val="FFFFFF"/>
      </a:lt1>
      <a:dk2>
        <a:srgbClr val="009DB3"/>
      </a:dk2>
      <a:lt2>
        <a:srgbClr val="EBEBEB"/>
      </a:lt2>
      <a:accent1>
        <a:srgbClr val="ACD433"/>
      </a:accent1>
      <a:accent2>
        <a:srgbClr val="E6C133"/>
      </a:accent2>
      <a:accent3>
        <a:srgbClr val="EF7A9F"/>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{B79015F8-A0AF-744F-BAAB-31ED620408B9}tf10001076</Template>
  <TotalTime>733</TotalTime>
  <Words>1353</Words>
  <Application>Microsoft Macintosh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Verdana</vt:lpstr>
      <vt:lpstr>Wingdings 3</vt:lpstr>
      <vt:lpstr>Ion Boardroom</vt:lpstr>
      <vt:lpstr>April 6 and 7</vt:lpstr>
      <vt:lpstr>Agenda for April 6, 7, and 8</vt:lpstr>
      <vt:lpstr>Jet Streams Part One</vt:lpstr>
      <vt:lpstr>Jet Stream Overview</vt:lpstr>
      <vt:lpstr>Jet Stream Facts</vt:lpstr>
      <vt:lpstr>Jet Stream Facts</vt:lpstr>
      <vt:lpstr>Jet Stream Essentials</vt:lpstr>
      <vt:lpstr>Jet Stream Essentials</vt:lpstr>
      <vt:lpstr>Jet Stream Essentials</vt:lpstr>
      <vt:lpstr>Jet Stream Essentials</vt:lpstr>
      <vt:lpstr>Part One Exit Ticket</vt:lpstr>
      <vt:lpstr>Part One Exit Ticket</vt:lpstr>
      <vt:lpstr>Jet Streams Part Two</vt:lpstr>
      <vt:lpstr>Predicting Weather Using the Jet Stream</vt:lpstr>
      <vt:lpstr>Predicting Weather Using the Jet Stream</vt:lpstr>
      <vt:lpstr>Predicting Weather Using the Jet Stream</vt:lpstr>
      <vt:lpstr>Predicting Weather Using the Jet Stream</vt:lpstr>
      <vt:lpstr>Predicting Weather Using the Jet Stream</vt:lpstr>
      <vt:lpstr>Predicting Weather Using the Jet Stream</vt:lpstr>
      <vt:lpstr>Part Two 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Lea Simmons (jlsmmns2)</dc:creator>
  <cp:lastModifiedBy>Jennifer Lea Simmons (jlsmmns2)</cp:lastModifiedBy>
  <cp:revision>39</cp:revision>
  <dcterms:created xsi:type="dcterms:W3CDTF">2020-04-05T21:12:20Z</dcterms:created>
  <dcterms:modified xsi:type="dcterms:W3CDTF">2020-04-06T09:47:30Z</dcterms:modified>
</cp:coreProperties>
</file>