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73" r:id="rId3"/>
    <p:sldId id="262" r:id="rId4"/>
    <p:sldId id="266" r:id="rId5"/>
    <p:sldId id="267" r:id="rId6"/>
    <p:sldId id="263" r:id="rId7"/>
    <p:sldId id="269" r:id="rId8"/>
    <p:sldId id="272" r:id="rId9"/>
    <p:sldId id="268" r:id="rId10"/>
    <p:sldId id="270" r:id="rId11"/>
    <p:sldId id="27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2"/>
  </p:normalViewPr>
  <p:slideViewPr>
    <p:cSldViewPr snapToGrid="0" snapToObjects="1">
      <p:cViewPr varScale="1">
        <p:scale>
          <a:sx n="118" d="100"/>
          <a:sy n="118" d="100"/>
        </p:scale>
        <p:origin x="3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F1D8874-516D-4444-A920-BCCA57802137}" type="datetimeFigureOut">
              <a:rPr lang="en-US" smtClean="0"/>
              <a:t>4/1/20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D6B6795-2A23-E749-8328-6AA176241636}" type="slidenum">
              <a:rPr lang="en-US" smtClean="0"/>
              <a:t>‹#›</a:t>
            </a:fld>
            <a:endParaRPr lang="en-US" dirty="0"/>
          </a:p>
        </p:txBody>
      </p:sp>
    </p:spTree>
    <p:extLst>
      <p:ext uri="{BB962C8B-B14F-4D97-AF65-F5344CB8AC3E}">
        <p14:creationId xmlns:p14="http://schemas.microsoft.com/office/powerpoint/2010/main" val="2006150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D8874-516D-4444-A920-BCCA57802137}" type="datetimeFigureOut">
              <a:rPr lang="en-US" smtClean="0"/>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41448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D8874-516D-4444-A920-BCCA57802137}" type="datetimeFigureOut">
              <a:rPr lang="en-US" smtClean="0"/>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308339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D8874-516D-4444-A920-BCCA57802137}" type="datetimeFigureOut">
              <a:rPr lang="en-US" smtClean="0"/>
              <a:t>4/1/20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173908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F1D8874-516D-4444-A920-BCCA57802137}" type="datetimeFigureOut">
              <a:rPr lang="en-US" smtClean="0"/>
              <a:t>4/1/20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407042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1D8874-516D-4444-A920-BCCA57802137}" type="datetimeFigureOut">
              <a:rPr lang="en-US" smtClean="0"/>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103244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D8874-516D-4444-A920-BCCA57802137}" type="datetimeFigureOut">
              <a:rPr lang="en-US" smtClean="0"/>
              <a:t>4/1/20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4079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1D8874-516D-4444-A920-BCCA57802137}" type="datetimeFigureOut">
              <a:rPr lang="en-US" smtClean="0"/>
              <a:t>4/1/20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72029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D8874-516D-4444-A920-BCCA57802137}" type="datetimeFigureOut">
              <a:rPr lang="en-US" smtClean="0"/>
              <a:t>4/1/20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361559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F1D8874-516D-4444-A920-BCCA57802137}" type="datetimeFigureOut">
              <a:rPr lang="en-US" smtClean="0"/>
              <a:t>4/1/20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D6B6795-2A23-E749-8328-6AA176241636}"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736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F1D8874-516D-4444-A920-BCCA57802137}" type="datetimeFigureOut">
              <a:rPr lang="en-US" smtClean="0"/>
              <a:t>4/1/20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D6B6795-2A23-E749-8328-6AA176241636}"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980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F1D8874-516D-4444-A920-BCCA57802137}" type="datetimeFigureOut">
              <a:rPr lang="en-US" smtClean="0"/>
              <a:t>4/1/20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D6B6795-2A23-E749-8328-6AA176241636}" type="slidenum">
              <a:rPr lang="en-US" smtClean="0"/>
              <a:t>‹#›</a:t>
            </a:fld>
            <a:endParaRPr lang="en-US" dirty="0"/>
          </a:p>
        </p:txBody>
      </p:sp>
    </p:spTree>
    <p:extLst>
      <p:ext uri="{BB962C8B-B14F-4D97-AF65-F5344CB8AC3E}">
        <p14:creationId xmlns:p14="http://schemas.microsoft.com/office/powerpoint/2010/main" val="2649378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adlet.com/simmonsjl_ums/dd6qh1hioq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LT7yRMLAk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BDEE-6036-9841-BD8E-146432D8CCC6}"/>
              </a:ext>
            </a:extLst>
          </p:cNvPr>
          <p:cNvSpPr>
            <a:spLocks noGrp="1"/>
          </p:cNvSpPr>
          <p:nvPr>
            <p:ph type="ctrTitle"/>
          </p:nvPr>
        </p:nvSpPr>
        <p:spPr/>
        <p:txBody>
          <a:bodyPr/>
          <a:lstStyle/>
          <a:p>
            <a:r>
              <a:rPr lang="en-US" dirty="0"/>
              <a:t>Severe Weather</a:t>
            </a:r>
          </a:p>
        </p:txBody>
      </p:sp>
      <p:sp>
        <p:nvSpPr>
          <p:cNvPr id="3" name="Subtitle 2">
            <a:extLst>
              <a:ext uri="{FF2B5EF4-FFF2-40B4-BE49-F238E27FC236}">
                <a16:creationId xmlns:a16="http://schemas.microsoft.com/office/drawing/2014/main" id="{DD5BE304-0FB1-9145-A556-6A78392C318F}"/>
              </a:ext>
            </a:extLst>
          </p:cNvPr>
          <p:cNvSpPr>
            <a:spLocks noGrp="1"/>
          </p:cNvSpPr>
          <p:nvPr>
            <p:ph type="subTitle" idx="1"/>
          </p:nvPr>
        </p:nvSpPr>
        <p:spPr>
          <a:xfrm>
            <a:off x="1562100" y="4682062"/>
            <a:ext cx="9070848" cy="782823"/>
          </a:xfrm>
        </p:spPr>
        <p:txBody>
          <a:bodyPr>
            <a:normAutofit lnSpcReduction="10000"/>
          </a:bodyPr>
          <a:lstStyle/>
          <a:p>
            <a:pPr algn="l"/>
            <a:r>
              <a:rPr lang="en-US" b="1" dirty="0"/>
              <a:t>Explain how relationships between the movement and interactions of air masses, high and low pressure systems, and frontal boundaries result in weather conditions and severe storms. </a:t>
            </a:r>
          </a:p>
          <a:p>
            <a:endParaRPr lang="en-US" dirty="0"/>
          </a:p>
        </p:txBody>
      </p:sp>
    </p:spTree>
    <p:extLst>
      <p:ext uri="{BB962C8B-B14F-4D97-AF65-F5344CB8AC3E}">
        <p14:creationId xmlns:p14="http://schemas.microsoft.com/office/powerpoint/2010/main" val="162847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8AFF-B86B-4241-B986-A915C4083D2C}"/>
              </a:ext>
            </a:extLst>
          </p:cNvPr>
          <p:cNvSpPr>
            <a:spLocks noGrp="1"/>
          </p:cNvSpPr>
          <p:nvPr>
            <p:ph type="title"/>
          </p:nvPr>
        </p:nvSpPr>
        <p:spPr>
          <a:xfrm>
            <a:off x="862405" y="642594"/>
            <a:ext cx="10058400" cy="895750"/>
          </a:xfrm>
        </p:spPr>
        <p:txBody>
          <a:bodyPr/>
          <a:lstStyle/>
          <a:p>
            <a:r>
              <a:rPr lang="en-US" dirty="0"/>
              <a:t>Hurricanes</a:t>
            </a:r>
          </a:p>
        </p:txBody>
      </p:sp>
      <p:sp>
        <p:nvSpPr>
          <p:cNvPr id="3" name="Content Placeholder 2">
            <a:extLst>
              <a:ext uri="{FF2B5EF4-FFF2-40B4-BE49-F238E27FC236}">
                <a16:creationId xmlns:a16="http://schemas.microsoft.com/office/drawing/2014/main" id="{F762F478-1C20-DD4D-87CA-854034704869}"/>
              </a:ext>
            </a:extLst>
          </p:cNvPr>
          <p:cNvSpPr>
            <a:spLocks noGrp="1"/>
          </p:cNvSpPr>
          <p:nvPr>
            <p:ph idx="1"/>
          </p:nvPr>
        </p:nvSpPr>
        <p:spPr>
          <a:xfrm>
            <a:off x="701039" y="1796528"/>
            <a:ext cx="8214183" cy="4677062"/>
          </a:xfrm>
        </p:spPr>
        <p:txBody>
          <a:bodyPr>
            <a:normAutofit/>
          </a:bodyPr>
          <a:lstStyle/>
          <a:p>
            <a:r>
              <a:rPr lang="en-US" dirty="0"/>
              <a:t>A hurricane is a large rotating storm with high speed winds that </a:t>
            </a:r>
            <a:r>
              <a:rPr lang="en-US" dirty="0">
                <a:solidFill>
                  <a:schemeClr val="accent1"/>
                </a:solidFill>
              </a:rPr>
              <a:t>forms over warm waters in the tropical zone. </a:t>
            </a:r>
            <a:r>
              <a:rPr lang="en-US" dirty="0"/>
              <a:t>Hurricanes have sustained winds of at least 74 miles per hour and </a:t>
            </a:r>
            <a:r>
              <a:rPr lang="en-US" dirty="0">
                <a:solidFill>
                  <a:schemeClr val="accent1"/>
                </a:solidFill>
              </a:rPr>
              <a:t>an area of low air pressure in the center called the eye.</a:t>
            </a:r>
          </a:p>
          <a:p>
            <a:endParaRPr lang="en-US" dirty="0">
              <a:solidFill>
                <a:schemeClr val="accent1"/>
              </a:solidFill>
            </a:endParaRPr>
          </a:p>
          <a:p>
            <a:r>
              <a:rPr lang="en-US" dirty="0">
                <a:solidFill>
                  <a:schemeClr val="accent1"/>
                </a:solidFill>
              </a:rPr>
              <a:t>Hurricanes also form from thunderstorms, but the thunderstorms must be over water to create a hurricane.</a:t>
            </a:r>
          </a:p>
          <a:p>
            <a:pPr marL="0" indent="0">
              <a:buNone/>
            </a:pPr>
            <a:endParaRPr lang="en-US" dirty="0">
              <a:solidFill>
                <a:schemeClr val="accent1">
                  <a:lumMod val="75000"/>
                </a:schemeClr>
              </a:solidFill>
            </a:endParaRPr>
          </a:p>
          <a:p>
            <a:r>
              <a:rPr lang="en-US" dirty="0"/>
              <a:t>Hurricanes are formed in low pressure areas in warm ocean waters. Initially, the warm, moist air rising because of the warm climate causes storms to form. </a:t>
            </a:r>
            <a:r>
              <a:rPr lang="en-US" dirty="0">
                <a:solidFill>
                  <a:schemeClr val="accent1"/>
                </a:solidFill>
              </a:rPr>
              <a:t>Due to the Coriolis Effect, the storm clouds will begin to rotate </a:t>
            </a:r>
            <a:r>
              <a:rPr lang="en-US" dirty="0"/>
              <a:t>with the spin of the Earth. The heat from the warm water provides enough energy to the storm. If the water is warm enough, the storm and wind speeds will intensify, causing a hurricane to form.</a:t>
            </a:r>
          </a:p>
        </p:txBody>
      </p:sp>
      <p:pic>
        <p:nvPicPr>
          <p:cNvPr id="3074" name="Picture 2">
            <a:extLst>
              <a:ext uri="{FF2B5EF4-FFF2-40B4-BE49-F238E27FC236}">
                <a16:creationId xmlns:a16="http://schemas.microsoft.com/office/drawing/2014/main" id="{D7396DB2-E57E-A647-AC95-8F492DDB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588" y="212464"/>
            <a:ext cx="2850953"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4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AAF1-1AF6-984C-9614-A6E3C3BA65A7}"/>
              </a:ext>
            </a:extLst>
          </p:cNvPr>
          <p:cNvSpPr>
            <a:spLocks noGrp="1"/>
          </p:cNvSpPr>
          <p:nvPr>
            <p:ph type="title"/>
          </p:nvPr>
        </p:nvSpPr>
        <p:spPr>
          <a:xfrm>
            <a:off x="1066800" y="642594"/>
            <a:ext cx="10058400" cy="960295"/>
          </a:xfrm>
        </p:spPr>
        <p:txBody>
          <a:bodyPr>
            <a:normAutofit fontScale="90000"/>
          </a:bodyPr>
          <a:lstStyle/>
          <a:p>
            <a:r>
              <a:rPr lang="en-US" dirty="0"/>
              <a:t>Hurricanes (a.k.a. Tropical Cyclones)</a:t>
            </a:r>
          </a:p>
        </p:txBody>
      </p:sp>
      <p:sp>
        <p:nvSpPr>
          <p:cNvPr id="3" name="Content Placeholder 2">
            <a:extLst>
              <a:ext uri="{FF2B5EF4-FFF2-40B4-BE49-F238E27FC236}">
                <a16:creationId xmlns:a16="http://schemas.microsoft.com/office/drawing/2014/main" id="{36101666-E9A8-AB42-AD6D-435BC06B333E}"/>
              </a:ext>
            </a:extLst>
          </p:cNvPr>
          <p:cNvSpPr>
            <a:spLocks noGrp="1"/>
          </p:cNvSpPr>
          <p:nvPr>
            <p:ph idx="1"/>
          </p:nvPr>
        </p:nvSpPr>
        <p:spPr>
          <a:xfrm>
            <a:off x="1066800" y="1602889"/>
            <a:ext cx="10058400" cy="1904104"/>
          </a:xfrm>
        </p:spPr>
        <p:txBody>
          <a:bodyPr/>
          <a:lstStyle/>
          <a:p>
            <a:r>
              <a:rPr lang="en-US" b="1" dirty="0"/>
              <a:t>Where do hurricanes/tropical cyclones occur?</a:t>
            </a:r>
            <a:br>
              <a:rPr lang="en-US" dirty="0"/>
            </a:br>
            <a:br>
              <a:rPr lang="en-US" dirty="0"/>
            </a:br>
            <a:r>
              <a:rPr lang="en-US" dirty="0"/>
              <a:t>Tropical cyclones occur over the </a:t>
            </a:r>
            <a:r>
              <a:rPr lang="en-US" dirty="0">
                <a:solidFill>
                  <a:schemeClr val="accent1"/>
                </a:solidFill>
              </a:rPr>
              <a:t>ocean in areas near the equator. </a:t>
            </a:r>
            <a:r>
              <a:rPr lang="en-US" dirty="0"/>
              <a:t>This is because there is plenty of warm water in these areas to allow the storms to form. There are seven major areas in the world that tend to produce tropical cyclones. The map shows the locations of these areas.</a:t>
            </a:r>
          </a:p>
        </p:txBody>
      </p:sp>
      <p:pic>
        <p:nvPicPr>
          <p:cNvPr id="2052" name="Picture 4">
            <a:extLst>
              <a:ext uri="{FF2B5EF4-FFF2-40B4-BE49-F238E27FC236}">
                <a16:creationId xmlns:a16="http://schemas.microsoft.com/office/drawing/2014/main" id="{D132467E-1D41-D248-B2E8-E4F8F54EA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296" y="3429000"/>
            <a:ext cx="76200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8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00A8-5F41-F746-BD55-6EBEED802BCA}"/>
              </a:ext>
            </a:extLst>
          </p:cNvPr>
          <p:cNvSpPr>
            <a:spLocks noGrp="1"/>
          </p:cNvSpPr>
          <p:nvPr>
            <p:ph type="title"/>
          </p:nvPr>
        </p:nvSpPr>
        <p:spPr>
          <a:xfrm>
            <a:off x="1066800" y="642594"/>
            <a:ext cx="10058400" cy="1159311"/>
          </a:xfrm>
        </p:spPr>
        <p:txBody>
          <a:bodyPr/>
          <a:lstStyle/>
          <a:p>
            <a:r>
              <a:rPr lang="en-US" dirty="0"/>
              <a:t>Exit Ticket</a:t>
            </a:r>
          </a:p>
        </p:txBody>
      </p:sp>
      <p:sp>
        <p:nvSpPr>
          <p:cNvPr id="3" name="Content Placeholder 2">
            <a:extLst>
              <a:ext uri="{FF2B5EF4-FFF2-40B4-BE49-F238E27FC236}">
                <a16:creationId xmlns:a16="http://schemas.microsoft.com/office/drawing/2014/main" id="{B923BE56-0838-2346-A7DE-EFE787863C45}"/>
              </a:ext>
            </a:extLst>
          </p:cNvPr>
          <p:cNvSpPr>
            <a:spLocks noGrp="1"/>
          </p:cNvSpPr>
          <p:nvPr>
            <p:ph idx="1"/>
          </p:nvPr>
        </p:nvSpPr>
        <p:spPr>
          <a:xfrm>
            <a:off x="1066799" y="1801905"/>
            <a:ext cx="10417629" cy="3931920"/>
          </a:xfrm>
        </p:spPr>
        <p:txBody>
          <a:bodyPr/>
          <a:lstStyle/>
          <a:p>
            <a:r>
              <a:rPr lang="en-US" dirty="0"/>
              <a:t>Test your understanding of air masses by going to IXL. You need to sign in on your iPad. Your parent/guardian should have received an email with your username and password in it. If you need help, I can provide you with this information.</a:t>
            </a:r>
          </a:p>
          <a:p>
            <a:r>
              <a:rPr lang="en-US" dirty="0"/>
              <a:t> Once you are in IXL, choose the Science tab, then 6</a:t>
            </a:r>
            <a:r>
              <a:rPr lang="en-US" baseline="30000" dirty="0"/>
              <a:t>th</a:t>
            </a:r>
            <a:r>
              <a:rPr lang="en-US" dirty="0"/>
              <a:t> grade, then scroll down until you see DD. Weather and Climate. You should complete the three skills about air masses (Explore air masses, Identify and compare air masses, and How do air masses form?) as your exit ticket.</a:t>
            </a:r>
          </a:p>
          <a:p>
            <a:r>
              <a:rPr lang="en-US" dirty="0"/>
              <a:t>Be sure to complete your 2 minute statement for the debate and upload it to the “classwork” Padlet by Thursday, 5:00 pm: </a:t>
            </a:r>
            <a:r>
              <a:rPr lang="en-US" dirty="0">
                <a:solidFill>
                  <a:schemeClr val="accent1"/>
                </a:solidFill>
                <a:hlinkClick r:id="rId2">
                  <a:extLst>
                    <a:ext uri="{A12FA001-AC4F-418D-AE19-62706E023703}">
                      <ahyp:hlinkClr xmlns:ahyp="http://schemas.microsoft.com/office/drawing/2018/hyperlinkcolor" val="tx"/>
                    </a:ext>
                  </a:extLst>
                </a:hlinkClick>
              </a:rPr>
              <a:t>https://padlet.com/simmonsjl_ums/dd6qh1hioq2</a:t>
            </a:r>
            <a:endParaRPr lang="en-US" dirty="0">
              <a:solidFill>
                <a:schemeClr val="accent1"/>
              </a:solidFill>
            </a:endParaRPr>
          </a:p>
          <a:p>
            <a:endParaRPr lang="en-US" dirty="0"/>
          </a:p>
        </p:txBody>
      </p:sp>
    </p:spTree>
    <p:extLst>
      <p:ext uri="{BB962C8B-B14F-4D97-AF65-F5344CB8AC3E}">
        <p14:creationId xmlns:p14="http://schemas.microsoft.com/office/powerpoint/2010/main" val="272900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5646-6E37-C441-A8FB-302714B54D4D}"/>
              </a:ext>
            </a:extLst>
          </p:cNvPr>
          <p:cNvSpPr>
            <a:spLocks noGrp="1"/>
          </p:cNvSpPr>
          <p:nvPr>
            <p:ph type="title"/>
          </p:nvPr>
        </p:nvSpPr>
        <p:spPr>
          <a:xfrm>
            <a:off x="765586" y="481229"/>
            <a:ext cx="10058400" cy="874234"/>
          </a:xfrm>
        </p:spPr>
        <p:txBody>
          <a:bodyPr/>
          <a:lstStyle/>
          <a:p>
            <a:r>
              <a:rPr lang="en-US" dirty="0"/>
              <a:t>Severe Weather Overview</a:t>
            </a:r>
          </a:p>
        </p:txBody>
      </p:sp>
      <p:sp>
        <p:nvSpPr>
          <p:cNvPr id="3" name="Content Placeholder 2">
            <a:extLst>
              <a:ext uri="{FF2B5EF4-FFF2-40B4-BE49-F238E27FC236}">
                <a16:creationId xmlns:a16="http://schemas.microsoft.com/office/drawing/2014/main" id="{6FAE2B65-BF65-874A-8317-4DEEA8604969}"/>
              </a:ext>
            </a:extLst>
          </p:cNvPr>
          <p:cNvSpPr>
            <a:spLocks noGrp="1"/>
          </p:cNvSpPr>
          <p:nvPr>
            <p:ph idx="1"/>
          </p:nvPr>
        </p:nvSpPr>
        <p:spPr>
          <a:xfrm>
            <a:off x="765586" y="1355463"/>
            <a:ext cx="10058400" cy="2667897"/>
          </a:xfrm>
        </p:spPr>
        <p:txBody>
          <a:bodyPr/>
          <a:lstStyle/>
          <a:p>
            <a:r>
              <a:rPr lang="en-US" dirty="0"/>
              <a:t>Severe weather includes but is not limited to: thunderstorms, tornadoes, and hurricanes.</a:t>
            </a:r>
          </a:p>
          <a:p>
            <a:endParaRPr lang="en-US" dirty="0"/>
          </a:p>
          <a:p>
            <a:r>
              <a:rPr lang="en-US" dirty="0"/>
              <a:t>Most of the time, </a:t>
            </a:r>
            <a:r>
              <a:rPr lang="en-US" dirty="0">
                <a:solidFill>
                  <a:schemeClr val="accent1"/>
                </a:solidFill>
              </a:rPr>
              <a:t>severe weather starts in an area of low pressure, and involves rapidly rising warm air due to clashing air masses, as in a cold front.</a:t>
            </a:r>
          </a:p>
          <a:p>
            <a:endParaRPr lang="en-US" dirty="0"/>
          </a:p>
          <a:p>
            <a:r>
              <a:rPr lang="en-US" dirty="0"/>
              <a:t>To understand thunderstorms, tornadoes, and hurricanes, it is important to understand features of air masses and how they interact (such as cold fronts).</a:t>
            </a:r>
          </a:p>
        </p:txBody>
      </p:sp>
      <p:pic>
        <p:nvPicPr>
          <p:cNvPr id="4" name="Content Placeholder 8">
            <a:extLst>
              <a:ext uri="{FF2B5EF4-FFF2-40B4-BE49-F238E27FC236}">
                <a16:creationId xmlns:a16="http://schemas.microsoft.com/office/drawing/2014/main" id="{9AD0EAC1-76A9-0E4C-8CB7-0B9B54B13108}"/>
              </a:ext>
            </a:extLst>
          </p:cNvPr>
          <p:cNvPicPr>
            <a:picLocks noChangeAspect="1"/>
          </p:cNvPicPr>
          <p:nvPr/>
        </p:nvPicPr>
        <p:blipFill>
          <a:blip r:embed="rId2"/>
          <a:stretch>
            <a:fillRect/>
          </a:stretch>
        </p:blipFill>
        <p:spPr>
          <a:xfrm>
            <a:off x="8149858" y="3794760"/>
            <a:ext cx="3832143" cy="2834640"/>
          </a:xfrm>
          <a:prstGeom prst="rect">
            <a:avLst/>
          </a:prstGeom>
        </p:spPr>
      </p:pic>
    </p:spTree>
    <p:extLst>
      <p:ext uri="{BB962C8B-B14F-4D97-AF65-F5344CB8AC3E}">
        <p14:creationId xmlns:p14="http://schemas.microsoft.com/office/powerpoint/2010/main" val="186204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0D28-AA0C-5647-AFE0-2DE6DB5E1540}"/>
              </a:ext>
            </a:extLst>
          </p:cNvPr>
          <p:cNvSpPr>
            <a:spLocks noGrp="1"/>
          </p:cNvSpPr>
          <p:nvPr>
            <p:ph type="title"/>
          </p:nvPr>
        </p:nvSpPr>
        <p:spPr>
          <a:xfrm>
            <a:off x="625736" y="470471"/>
            <a:ext cx="10058400" cy="788173"/>
          </a:xfrm>
        </p:spPr>
        <p:txBody>
          <a:bodyPr/>
          <a:lstStyle/>
          <a:p>
            <a:r>
              <a:rPr lang="en-US" dirty="0"/>
              <a:t>Air Masses and Wind</a:t>
            </a:r>
          </a:p>
        </p:txBody>
      </p:sp>
      <p:sp>
        <p:nvSpPr>
          <p:cNvPr id="3" name="Content Placeholder 2">
            <a:extLst>
              <a:ext uri="{FF2B5EF4-FFF2-40B4-BE49-F238E27FC236}">
                <a16:creationId xmlns:a16="http://schemas.microsoft.com/office/drawing/2014/main" id="{DF22B957-544F-4E4B-B5C6-D8157CEF2745}"/>
              </a:ext>
            </a:extLst>
          </p:cNvPr>
          <p:cNvSpPr>
            <a:spLocks noGrp="1"/>
          </p:cNvSpPr>
          <p:nvPr>
            <p:ph idx="1"/>
          </p:nvPr>
        </p:nvSpPr>
        <p:spPr>
          <a:xfrm>
            <a:off x="625735" y="1366221"/>
            <a:ext cx="11046311" cy="3931920"/>
          </a:xfrm>
        </p:spPr>
        <p:txBody>
          <a:bodyPr/>
          <a:lstStyle/>
          <a:p>
            <a:r>
              <a:rPr lang="en-US" dirty="0"/>
              <a:t>Remember that air masses form when a large volume of air is still over an area for a long time. To be still, there cannot be much wind in the area. </a:t>
            </a:r>
          </a:p>
          <a:p>
            <a:r>
              <a:rPr lang="en-US" dirty="0">
                <a:solidFill>
                  <a:schemeClr val="accent1">
                    <a:lumMod val="75000"/>
                  </a:schemeClr>
                </a:solidFill>
              </a:rPr>
              <a:t>The air mass takes the temperature and moisture properties of where it forms.</a:t>
            </a:r>
            <a:r>
              <a:rPr lang="en-US" dirty="0"/>
              <a:t> This means </a:t>
            </a:r>
            <a:r>
              <a:rPr lang="en-US" dirty="0">
                <a:solidFill>
                  <a:schemeClr val="accent1">
                    <a:lumMod val="75000"/>
                  </a:schemeClr>
                </a:solidFill>
              </a:rPr>
              <a:t>if it forms over land, it will be dry air</a:t>
            </a:r>
            <a:r>
              <a:rPr lang="en-US" dirty="0"/>
              <a:t>, but </a:t>
            </a:r>
            <a:r>
              <a:rPr lang="en-US" dirty="0">
                <a:solidFill>
                  <a:schemeClr val="accent1">
                    <a:lumMod val="75000"/>
                  </a:schemeClr>
                </a:solidFill>
              </a:rPr>
              <a:t>if it forms over water it will be moist air</a:t>
            </a:r>
            <a:r>
              <a:rPr lang="en-US" dirty="0"/>
              <a:t>. </a:t>
            </a:r>
          </a:p>
          <a:p>
            <a:endParaRPr lang="en-US" sz="2000" dirty="0"/>
          </a:p>
          <a:p>
            <a:endParaRPr lang="en-US" sz="2400" dirty="0"/>
          </a:p>
          <a:p>
            <a:r>
              <a:rPr lang="en-US" dirty="0"/>
              <a:t>Similarly, </a:t>
            </a:r>
            <a:r>
              <a:rPr lang="en-US" dirty="0">
                <a:solidFill>
                  <a:schemeClr val="accent1">
                    <a:lumMod val="75000"/>
                  </a:schemeClr>
                </a:solidFill>
              </a:rPr>
              <a:t>if it forms where the temperature is high, it will be warm</a:t>
            </a:r>
            <a:r>
              <a:rPr lang="en-US" dirty="0"/>
              <a:t>, and </a:t>
            </a:r>
            <a:r>
              <a:rPr lang="en-US" dirty="0">
                <a:solidFill>
                  <a:schemeClr val="accent1">
                    <a:lumMod val="75000"/>
                  </a:schemeClr>
                </a:solidFill>
              </a:rPr>
              <a:t>if it forms where the temperature is low, it will be cold.</a:t>
            </a:r>
          </a:p>
        </p:txBody>
      </p:sp>
      <p:pic>
        <p:nvPicPr>
          <p:cNvPr id="17" name="Picture 16">
            <a:extLst>
              <a:ext uri="{FF2B5EF4-FFF2-40B4-BE49-F238E27FC236}">
                <a16:creationId xmlns:a16="http://schemas.microsoft.com/office/drawing/2014/main" id="{E1D0AFCE-A4B5-5E47-9F3B-90C15981757A}"/>
              </a:ext>
            </a:extLst>
          </p:cNvPr>
          <p:cNvPicPr>
            <a:picLocks noChangeAspect="1"/>
          </p:cNvPicPr>
          <p:nvPr/>
        </p:nvPicPr>
        <p:blipFill rotWithShape="1">
          <a:blip r:embed="rId2">
            <a:clrChange>
              <a:clrFrom>
                <a:srgbClr val="FEFFFF"/>
              </a:clrFrom>
              <a:clrTo>
                <a:srgbClr val="FEFFFF">
                  <a:alpha val="0"/>
                </a:srgbClr>
              </a:clrTo>
            </a:clrChange>
          </a:blip>
          <a:srcRect l="620" t="9087" r="50133" b="10784"/>
          <a:stretch/>
        </p:blipFill>
        <p:spPr>
          <a:xfrm>
            <a:off x="1137731" y="4362227"/>
            <a:ext cx="4549844" cy="731520"/>
          </a:xfrm>
          <a:prstGeom prst="rect">
            <a:avLst/>
          </a:prstGeom>
        </p:spPr>
      </p:pic>
      <p:pic>
        <p:nvPicPr>
          <p:cNvPr id="18" name="Picture 17">
            <a:extLst>
              <a:ext uri="{FF2B5EF4-FFF2-40B4-BE49-F238E27FC236}">
                <a16:creationId xmlns:a16="http://schemas.microsoft.com/office/drawing/2014/main" id="{1CCCD19D-FA4E-B049-9DFA-D026F3EAEA7C}"/>
              </a:ext>
            </a:extLst>
          </p:cNvPr>
          <p:cNvPicPr>
            <a:picLocks noChangeAspect="1"/>
          </p:cNvPicPr>
          <p:nvPr/>
        </p:nvPicPr>
        <p:blipFill rotWithShape="1">
          <a:blip r:embed="rId2">
            <a:clrChange>
              <a:clrFrom>
                <a:srgbClr val="FFFFFF"/>
              </a:clrFrom>
              <a:clrTo>
                <a:srgbClr val="FFFFFF">
                  <a:alpha val="0"/>
                </a:srgbClr>
              </a:clrTo>
            </a:clrChange>
          </a:blip>
          <a:srcRect l="50949" t="10751" b="9216"/>
          <a:stretch/>
        </p:blipFill>
        <p:spPr>
          <a:xfrm>
            <a:off x="6146893" y="4362227"/>
            <a:ext cx="4537243" cy="731520"/>
          </a:xfrm>
          <a:prstGeom prst="rect">
            <a:avLst/>
          </a:prstGeom>
        </p:spPr>
      </p:pic>
      <p:pic>
        <p:nvPicPr>
          <p:cNvPr id="20" name="Picture 19">
            <a:extLst>
              <a:ext uri="{FF2B5EF4-FFF2-40B4-BE49-F238E27FC236}">
                <a16:creationId xmlns:a16="http://schemas.microsoft.com/office/drawing/2014/main" id="{636E03D7-FD67-8A44-B129-CD79D027B18B}"/>
              </a:ext>
            </a:extLst>
          </p:cNvPr>
          <p:cNvPicPr>
            <a:picLocks noChangeAspect="1"/>
          </p:cNvPicPr>
          <p:nvPr/>
        </p:nvPicPr>
        <p:blipFill rotWithShape="1">
          <a:blip r:embed="rId3">
            <a:clrChange>
              <a:clrFrom>
                <a:srgbClr val="FFFFFF"/>
              </a:clrFrom>
              <a:clrTo>
                <a:srgbClr val="FFFFFF">
                  <a:alpha val="0"/>
                </a:srgbClr>
              </a:clrTo>
            </a:clrChange>
          </a:blip>
          <a:srcRect l="1052" t="11657" r="49964" b="11419"/>
          <a:stretch/>
        </p:blipFill>
        <p:spPr>
          <a:xfrm>
            <a:off x="1137731" y="2729753"/>
            <a:ext cx="4616986" cy="731520"/>
          </a:xfrm>
          <a:prstGeom prst="rect">
            <a:avLst/>
          </a:prstGeom>
        </p:spPr>
      </p:pic>
      <p:pic>
        <p:nvPicPr>
          <p:cNvPr id="21" name="Picture 20">
            <a:extLst>
              <a:ext uri="{FF2B5EF4-FFF2-40B4-BE49-F238E27FC236}">
                <a16:creationId xmlns:a16="http://schemas.microsoft.com/office/drawing/2014/main" id="{462396DB-5E51-244A-ABD1-F258FC38C852}"/>
              </a:ext>
            </a:extLst>
          </p:cNvPr>
          <p:cNvPicPr>
            <a:picLocks noChangeAspect="1"/>
          </p:cNvPicPr>
          <p:nvPr/>
        </p:nvPicPr>
        <p:blipFill rotWithShape="1">
          <a:blip r:embed="rId3">
            <a:clrChange>
              <a:clrFrom>
                <a:srgbClr val="FEFFFF"/>
              </a:clrFrom>
              <a:clrTo>
                <a:srgbClr val="FEFFFF">
                  <a:alpha val="0"/>
                </a:srgbClr>
              </a:clrTo>
            </a:clrChange>
          </a:blip>
          <a:srcRect l="50988" t="11555" r="755" b="8194"/>
          <a:stretch/>
        </p:blipFill>
        <p:spPr>
          <a:xfrm>
            <a:off x="6146893" y="2697480"/>
            <a:ext cx="4359746" cy="731520"/>
          </a:xfrm>
          <a:prstGeom prst="rect">
            <a:avLst/>
          </a:prstGeom>
        </p:spPr>
      </p:pic>
    </p:spTree>
    <p:extLst>
      <p:ext uri="{BB962C8B-B14F-4D97-AF65-F5344CB8AC3E}">
        <p14:creationId xmlns:p14="http://schemas.microsoft.com/office/powerpoint/2010/main" val="128694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14DA-D4C3-324D-AA7C-C01CEB2D29DA}"/>
              </a:ext>
            </a:extLst>
          </p:cNvPr>
          <p:cNvSpPr>
            <a:spLocks noGrp="1"/>
          </p:cNvSpPr>
          <p:nvPr>
            <p:ph type="title"/>
          </p:nvPr>
        </p:nvSpPr>
        <p:spPr>
          <a:xfrm>
            <a:off x="725516" y="524854"/>
            <a:ext cx="10058400" cy="856418"/>
          </a:xfrm>
        </p:spPr>
        <p:txBody>
          <a:bodyPr/>
          <a:lstStyle/>
          <a:p>
            <a:r>
              <a:rPr lang="en-US" dirty="0"/>
              <a:t>Air Masses and Wind</a:t>
            </a:r>
          </a:p>
        </p:txBody>
      </p:sp>
      <p:sp>
        <p:nvSpPr>
          <p:cNvPr id="3" name="Content Placeholder 2">
            <a:extLst>
              <a:ext uri="{FF2B5EF4-FFF2-40B4-BE49-F238E27FC236}">
                <a16:creationId xmlns:a16="http://schemas.microsoft.com/office/drawing/2014/main" id="{2A80CC82-34A9-D44D-9A4D-8FD0DDEFE845}"/>
              </a:ext>
            </a:extLst>
          </p:cNvPr>
          <p:cNvSpPr>
            <a:spLocks noGrp="1"/>
          </p:cNvSpPr>
          <p:nvPr>
            <p:ph idx="1"/>
          </p:nvPr>
        </p:nvSpPr>
        <p:spPr>
          <a:xfrm>
            <a:off x="725516" y="1536275"/>
            <a:ext cx="10058400" cy="3931920"/>
          </a:xfrm>
        </p:spPr>
        <p:txBody>
          <a:bodyPr/>
          <a:lstStyle/>
          <a:p>
            <a:r>
              <a:rPr lang="en-US" dirty="0"/>
              <a:t>There are 4 basic types of combinations that can be made:</a:t>
            </a:r>
          </a:p>
          <a:p>
            <a:pPr marL="0" indent="0">
              <a:buNone/>
            </a:pPr>
            <a:r>
              <a:rPr lang="en-US" dirty="0"/>
              <a:t> </a:t>
            </a:r>
            <a:endParaRPr lang="en-US" sz="1600" dirty="0"/>
          </a:p>
        </p:txBody>
      </p:sp>
      <p:pic>
        <p:nvPicPr>
          <p:cNvPr id="7" name="Picture 6">
            <a:extLst>
              <a:ext uri="{FF2B5EF4-FFF2-40B4-BE49-F238E27FC236}">
                <a16:creationId xmlns:a16="http://schemas.microsoft.com/office/drawing/2014/main" id="{968D832A-6797-8649-9FE9-AECEAA4A8095}"/>
              </a:ext>
            </a:extLst>
          </p:cNvPr>
          <p:cNvPicPr>
            <a:picLocks noChangeAspect="1"/>
          </p:cNvPicPr>
          <p:nvPr/>
        </p:nvPicPr>
        <p:blipFill rotWithShape="1">
          <a:blip r:embed="rId2">
            <a:clrChange>
              <a:clrFrom>
                <a:srgbClr val="FFFFFF"/>
              </a:clrFrom>
              <a:clrTo>
                <a:srgbClr val="FFFFFF">
                  <a:alpha val="0"/>
                </a:srgbClr>
              </a:clrTo>
            </a:clrChange>
          </a:blip>
          <a:srcRect l="1052" t="11657" r="49964" b="11419"/>
          <a:stretch/>
        </p:blipFill>
        <p:spPr>
          <a:xfrm>
            <a:off x="1514247" y="2085829"/>
            <a:ext cx="4616986" cy="731520"/>
          </a:xfrm>
          <a:prstGeom prst="rect">
            <a:avLst/>
          </a:prstGeom>
        </p:spPr>
      </p:pic>
      <p:pic>
        <p:nvPicPr>
          <p:cNvPr id="8" name="Picture 7">
            <a:extLst>
              <a:ext uri="{FF2B5EF4-FFF2-40B4-BE49-F238E27FC236}">
                <a16:creationId xmlns:a16="http://schemas.microsoft.com/office/drawing/2014/main" id="{146F3C48-4E30-B640-9F59-BB1FDF8694C8}"/>
              </a:ext>
            </a:extLst>
          </p:cNvPr>
          <p:cNvPicPr>
            <a:picLocks noChangeAspect="1"/>
          </p:cNvPicPr>
          <p:nvPr/>
        </p:nvPicPr>
        <p:blipFill rotWithShape="1">
          <a:blip r:embed="rId2">
            <a:clrChange>
              <a:clrFrom>
                <a:srgbClr val="FFFFFF"/>
              </a:clrFrom>
              <a:clrTo>
                <a:srgbClr val="FFFFFF">
                  <a:alpha val="0"/>
                </a:srgbClr>
              </a:clrTo>
            </a:clrChange>
          </a:blip>
          <a:srcRect l="1052" t="11657" r="49964" b="11419"/>
          <a:stretch/>
        </p:blipFill>
        <p:spPr>
          <a:xfrm>
            <a:off x="1514247" y="3325793"/>
            <a:ext cx="4616986" cy="731520"/>
          </a:xfrm>
          <a:prstGeom prst="rect">
            <a:avLst/>
          </a:prstGeom>
        </p:spPr>
      </p:pic>
      <p:sp>
        <p:nvSpPr>
          <p:cNvPr id="9" name="TextBox 8">
            <a:extLst>
              <a:ext uri="{FF2B5EF4-FFF2-40B4-BE49-F238E27FC236}">
                <a16:creationId xmlns:a16="http://schemas.microsoft.com/office/drawing/2014/main" id="{2451DB4D-F9E5-B546-AD7D-A8E7B9E7D442}"/>
              </a:ext>
            </a:extLst>
          </p:cNvPr>
          <p:cNvSpPr txBox="1"/>
          <p:nvPr/>
        </p:nvSpPr>
        <p:spPr>
          <a:xfrm>
            <a:off x="5719482" y="2792154"/>
            <a:ext cx="753035" cy="523220"/>
          </a:xfrm>
          <a:prstGeom prst="rect">
            <a:avLst/>
          </a:prstGeom>
          <a:noFill/>
        </p:spPr>
        <p:txBody>
          <a:bodyPr wrap="square" rtlCol="0">
            <a:spAutoFit/>
          </a:bodyPr>
          <a:lstStyle/>
          <a:p>
            <a:r>
              <a:rPr lang="en-US" sz="2800" dirty="0"/>
              <a:t>OR</a:t>
            </a:r>
          </a:p>
        </p:txBody>
      </p:sp>
      <p:sp>
        <p:nvSpPr>
          <p:cNvPr id="10" name="TextBox 9">
            <a:extLst>
              <a:ext uri="{FF2B5EF4-FFF2-40B4-BE49-F238E27FC236}">
                <a16:creationId xmlns:a16="http://schemas.microsoft.com/office/drawing/2014/main" id="{E3694A13-46D9-0044-94ED-7FB3CD4E8C8F}"/>
              </a:ext>
            </a:extLst>
          </p:cNvPr>
          <p:cNvSpPr txBox="1"/>
          <p:nvPr/>
        </p:nvSpPr>
        <p:spPr>
          <a:xfrm>
            <a:off x="5754716" y="4066117"/>
            <a:ext cx="753035" cy="523220"/>
          </a:xfrm>
          <a:prstGeom prst="rect">
            <a:avLst/>
          </a:prstGeom>
          <a:noFill/>
        </p:spPr>
        <p:txBody>
          <a:bodyPr wrap="square" rtlCol="0">
            <a:spAutoFit/>
          </a:bodyPr>
          <a:lstStyle/>
          <a:p>
            <a:r>
              <a:rPr lang="en-US" sz="2800" dirty="0"/>
              <a:t>OR</a:t>
            </a:r>
          </a:p>
        </p:txBody>
      </p:sp>
      <p:sp>
        <p:nvSpPr>
          <p:cNvPr id="11" name="TextBox 10">
            <a:extLst>
              <a:ext uri="{FF2B5EF4-FFF2-40B4-BE49-F238E27FC236}">
                <a16:creationId xmlns:a16="http://schemas.microsoft.com/office/drawing/2014/main" id="{CD6C982A-7A50-9A4C-BC7C-730A0FB77BA2}"/>
              </a:ext>
            </a:extLst>
          </p:cNvPr>
          <p:cNvSpPr txBox="1"/>
          <p:nvPr/>
        </p:nvSpPr>
        <p:spPr>
          <a:xfrm>
            <a:off x="5754716" y="5324171"/>
            <a:ext cx="753035" cy="523220"/>
          </a:xfrm>
          <a:prstGeom prst="rect">
            <a:avLst/>
          </a:prstGeom>
          <a:noFill/>
        </p:spPr>
        <p:txBody>
          <a:bodyPr wrap="square" rtlCol="0">
            <a:spAutoFit/>
          </a:bodyPr>
          <a:lstStyle/>
          <a:p>
            <a:r>
              <a:rPr lang="en-US" sz="2800" dirty="0"/>
              <a:t>OR</a:t>
            </a:r>
          </a:p>
        </p:txBody>
      </p:sp>
      <p:pic>
        <p:nvPicPr>
          <p:cNvPr id="12" name="Picture 11">
            <a:extLst>
              <a:ext uri="{FF2B5EF4-FFF2-40B4-BE49-F238E27FC236}">
                <a16:creationId xmlns:a16="http://schemas.microsoft.com/office/drawing/2014/main" id="{616B04A0-A456-C345-B18A-16BCDE183687}"/>
              </a:ext>
            </a:extLst>
          </p:cNvPr>
          <p:cNvPicPr>
            <a:picLocks noChangeAspect="1"/>
          </p:cNvPicPr>
          <p:nvPr/>
        </p:nvPicPr>
        <p:blipFill rotWithShape="1">
          <a:blip r:embed="rId2">
            <a:clrChange>
              <a:clrFrom>
                <a:srgbClr val="FEFFFF"/>
              </a:clrFrom>
              <a:clrTo>
                <a:srgbClr val="FEFFFF">
                  <a:alpha val="0"/>
                </a:srgbClr>
              </a:clrTo>
            </a:clrChange>
          </a:blip>
          <a:srcRect l="50988" t="11555" r="755" b="8194"/>
          <a:stretch/>
        </p:blipFill>
        <p:spPr>
          <a:xfrm>
            <a:off x="1736253" y="4573699"/>
            <a:ext cx="4359746" cy="731520"/>
          </a:xfrm>
          <a:prstGeom prst="rect">
            <a:avLst/>
          </a:prstGeom>
        </p:spPr>
      </p:pic>
      <p:pic>
        <p:nvPicPr>
          <p:cNvPr id="13" name="Picture 12">
            <a:extLst>
              <a:ext uri="{FF2B5EF4-FFF2-40B4-BE49-F238E27FC236}">
                <a16:creationId xmlns:a16="http://schemas.microsoft.com/office/drawing/2014/main" id="{B7ADCADD-17E8-5148-9222-B6C11D8D4DF5}"/>
              </a:ext>
            </a:extLst>
          </p:cNvPr>
          <p:cNvPicPr>
            <a:picLocks noChangeAspect="1"/>
          </p:cNvPicPr>
          <p:nvPr/>
        </p:nvPicPr>
        <p:blipFill rotWithShape="1">
          <a:blip r:embed="rId2">
            <a:clrChange>
              <a:clrFrom>
                <a:srgbClr val="FEFFFF"/>
              </a:clrFrom>
              <a:clrTo>
                <a:srgbClr val="FEFFFF">
                  <a:alpha val="0"/>
                </a:srgbClr>
              </a:clrTo>
            </a:clrChange>
          </a:blip>
          <a:srcRect l="50988" t="11555" r="755" b="8194"/>
          <a:stretch/>
        </p:blipFill>
        <p:spPr>
          <a:xfrm>
            <a:off x="1771487" y="5835612"/>
            <a:ext cx="4359746" cy="731520"/>
          </a:xfrm>
          <a:prstGeom prst="rect">
            <a:avLst/>
          </a:prstGeom>
        </p:spPr>
      </p:pic>
      <p:pic>
        <p:nvPicPr>
          <p:cNvPr id="14" name="Picture 13">
            <a:extLst>
              <a:ext uri="{FF2B5EF4-FFF2-40B4-BE49-F238E27FC236}">
                <a16:creationId xmlns:a16="http://schemas.microsoft.com/office/drawing/2014/main" id="{0F63644D-061B-F64D-9743-13B0D518C5D0}"/>
              </a:ext>
            </a:extLst>
          </p:cNvPr>
          <p:cNvPicPr>
            <a:picLocks noChangeAspect="1"/>
          </p:cNvPicPr>
          <p:nvPr/>
        </p:nvPicPr>
        <p:blipFill rotWithShape="1">
          <a:blip r:embed="rId3">
            <a:clrChange>
              <a:clrFrom>
                <a:srgbClr val="FEFFFF"/>
              </a:clrFrom>
              <a:clrTo>
                <a:srgbClr val="FEFFFF">
                  <a:alpha val="0"/>
                </a:srgbClr>
              </a:clrTo>
            </a:clrChange>
          </a:blip>
          <a:srcRect l="620" t="9087" r="50133" b="10784"/>
          <a:stretch/>
        </p:blipFill>
        <p:spPr>
          <a:xfrm>
            <a:off x="6095999" y="2085829"/>
            <a:ext cx="4549844" cy="731520"/>
          </a:xfrm>
          <a:prstGeom prst="rect">
            <a:avLst/>
          </a:prstGeom>
        </p:spPr>
      </p:pic>
      <p:pic>
        <p:nvPicPr>
          <p:cNvPr id="15" name="Picture 14">
            <a:extLst>
              <a:ext uri="{FF2B5EF4-FFF2-40B4-BE49-F238E27FC236}">
                <a16:creationId xmlns:a16="http://schemas.microsoft.com/office/drawing/2014/main" id="{06DDA28B-C9EF-B546-B969-F40F6524E683}"/>
              </a:ext>
            </a:extLst>
          </p:cNvPr>
          <p:cNvPicPr>
            <a:picLocks noChangeAspect="1"/>
          </p:cNvPicPr>
          <p:nvPr/>
        </p:nvPicPr>
        <p:blipFill rotWithShape="1">
          <a:blip r:embed="rId3">
            <a:clrChange>
              <a:clrFrom>
                <a:srgbClr val="FEFFFF"/>
              </a:clrFrom>
              <a:clrTo>
                <a:srgbClr val="FEFFFF">
                  <a:alpha val="0"/>
                </a:srgbClr>
              </a:clrTo>
            </a:clrChange>
          </a:blip>
          <a:srcRect l="620" t="9087" r="50133" b="10784"/>
          <a:stretch/>
        </p:blipFill>
        <p:spPr>
          <a:xfrm>
            <a:off x="6097234" y="4564895"/>
            <a:ext cx="4549844" cy="731520"/>
          </a:xfrm>
          <a:prstGeom prst="rect">
            <a:avLst/>
          </a:prstGeom>
        </p:spPr>
      </p:pic>
      <p:pic>
        <p:nvPicPr>
          <p:cNvPr id="16" name="Picture 15">
            <a:extLst>
              <a:ext uri="{FF2B5EF4-FFF2-40B4-BE49-F238E27FC236}">
                <a16:creationId xmlns:a16="http://schemas.microsoft.com/office/drawing/2014/main" id="{D2B66C04-6D7D-FA40-88E7-056F2A9E08F7}"/>
              </a:ext>
            </a:extLst>
          </p:cNvPr>
          <p:cNvPicPr>
            <a:picLocks noChangeAspect="1"/>
          </p:cNvPicPr>
          <p:nvPr/>
        </p:nvPicPr>
        <p:blipFill rotWithShape="1">
          <a:blip r:embed="rId3">
            <a:clrChange>
              <a:clrFrom>
                <a:srgbClr val="FFFFFF"/>
              </a:clrFrom>
              <a:clrTo>
                <a:srgbClr val="FFFFFF">
                  <a:alpha val="0"/>
                </a:srgbClr>
              </a:clrTo>
            </a:clrChange>
          </a:blip>
          <a:srcRect l="50949" t="10751" b="9216"/>
          <a:stretch/>
        </p:blipFill>
        <p:spPr>
          <a:xfrm>
            <a:off x="6102299" y="3316989"/>
            <a:ext cx="4537243" cy="731520"/>
          </a:xfrm>
          <a:prstGeom prst="rect">
            <a:avLst/>
          </a:prstGeom>
        </p:spPr>
      </p:pic>
      <p:pic>
        <p:nvPicPr>
          <p:cNvPr id="17" name="Picture 16">
            <a:extLst>
              <a:ext uri="{FF2B5EF4-FFF2-40B4-BE49-F238E27FC236}">
                <a16:creationId xmlns:a16="http://schemas.microsoft.com/office/drawing/2014/main" id="{CA8F9DA1-D4C0-6C48-A723-BE207AC9EC7E}"/>
              </a:ext>
            </a:extLst>
          </p:cNvPr>
          <p:cNvPicPr>
            <a:picLocks noChangeAspect="1"/>
          </p:cNvPicPr>
          <p:nvPr/>
        </p:nvPicPr>
        <p:blipFill rotWithShape="1">
          <a:blip r:embed="rId3">
            <a:clrChange>
              <a:clrFrom>
                <a:srgbClr val="FFFFFF"/>
              </a:clrFrom>
              <a:clrTo>
                <a:srgbClr val="FFFFFF">
                  <a:alpha val="0"/>
                </a:srgbClr>
              </a:clrTo>
            </a:clrChange>
          </a:blip>
          <a:srcRect l="50949" t="10751" b="9216"/>
          <a:stretch/>
        </p:blipFill>
        <p:spPr>
          <a:xfrm>
            <a:off x="6131233" y="5835612"/>
            <a:ext cx="4537243" cy="731520"/>
          </a:xfrm>
          <a:prstGeom prst="rect">
            <a:avLst/>
          </a:prstGeom>
        </p:spPr>
      </p:pic>
    </p:spTree>
    <p:extLst>
      <p:ext uri="{BB962C8B-B14F-4D97-AF65-F5344CB8AC3E}">
        <p14:creationId xmlns:p14="http://schemas.microsoft.com/office/powerpoint/2010/main" val="4237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B787-E6AD-4E4C-812F-90D049C54DC5}"/>
              </a:ext>
            </a:extLst>
          </p:cNvPr>
          <p:cNvSpPr>
            <a:spLocks noGrp="1"/>
          </p:cNvSpPr>
          <p:nvPr>
            <p:ph type="title"/>
          </p:nvPr>
        </p:nvSpPr>
        <p:spPr>
          <a:xfrm>
            <a:off x="627529" y="592161"/>
            <a:ext cx="10058400" cy="866166"/>
          </a:xfrm>
        </p:spPr>
        <p:txBody>
          <a:bodyPr/>
          <a:lstStyle/>
          <a:p>
            <a:r>
              <a:rPr lang="en-US" dirty="0"/>
              <a:t>Air Masses and Wind</a:t>
            </a:r>
          </a:p>
        </p:txBody>
      </p:sp>
      <p:sp>
        <p:nvSpPr>
          <p:cNvPr id="3" name="Content Placeholder 2">
            <a:extLst>
              <a:ext uri="{FF2B5EF4-FFF2-40B4-BE49-F238E27FC236}">
                <a16:creationId xmlns:a16="http://schemas.microsoft.com/office/drawing/2014/main" id="{2FAB35C1-CD00-B44A-ABF1-FC24F7DA18E2}"/>
              </a:ext>
            </a:extLst>
          </p:cNvPr>
          <p:cNvSpPr>
            <a:spLocks noGrp="1"/>
          </p:cNvSpPr>
          <p:nvPr>
            <p:ph idx="1"/>
          </p:nvPr>
        </p:nvSpPr>
        <p:spPr>
          <a:xfrm>
            <a:off x="627529" y="1551965"/>
            <a:ext cx="10712824" cy="1920241"/>
          </a:xfrm>
        </p:spPr>
        <p:txBody>
          <a:bodyPr/>
          <a:lstStyle/>
          <a:p>
            <a:r>
              <a:rPr lang="en-US" dirty="0">
                <a:solidFill>
                  <a:schemeClr val="accent1">
                    <a:lumMod val="75000"/>
                  </a:schemeClr>
                </a:solidFill>
              </a:rPr>
              <a:t>In the US, the 4 types of air masses are associated with specific latitudes, </a:t>
            </a:r>
            <a:r>
              <a:rPr lang="en-US" dirty="0"/>
              <a:t>since latitude influences temperature.</a:t>
            </a:r>
          </a:p>
          <a:p>
            <a:r>
              <a:rPr lang="en-US" dirty="0"/>
              <a:t>Therefore, </a:t>
            </a:r>
            <a:r>
              <a:rPr lang="en-US" dirty="0">
                <a:solidFill>
                  <a:schemeClr val="accent1">
                    <a:lumMod val="75000"/>
                  </a:schemeClr>
                </a:solidFill>
              </a:rPr>
              <a:t>they begin at the same locations again and again.</a:t>
            </a:r>
          </a:p>
          <a:p>
            <a:r>
              <a:rPr lang="en-US" dirty="0"/>
              <a:t>The locations of origin are shown on the map below.</a:t>
            </a:r>
          </a:p>
        </p:txBody>
      </p:sp>
      <p:pic>
        <p:nvPicPr>
          <p:cNvPr id="4" name="Picture 3">
            <a:extLst>
              <a:ext uri="{FF2B5EF4-FFF2-40B4-BE49-F238E27FC236}">
                <a16:creationId xmlns:a16="http://schemas.microsoft.com/office/drawing/2014/main" id="{66635F5A-A15E-6541-9E92-B83899B06C39}"/>
              </a:ext>
            </a:extLst>
          </p:cNvPr>
          <p:cNvPicPr>
            <a:picLocks noChangeAspect="1"/>
          </p:cNvPicPr>
          <p:nvPr/>
        </p:nvPicPr>
        <p:blipFill rotWithShape="1">
          <a:blip r:embed="rId2"/>
          <a:srcRect l="8433" t="6948" r="5980" b="7338"/>
          <a:stretch/>
        </p:blipFill>
        <p:spPr>
          <a:xfrm>
            <a:off x="7487325" y="2649246"/>
            <a:ext cx="4173965" cy="3657600"/>
          </a:xfrm>
          <a:prstGeom prst="rect">
            <a:avLst/>
          </a:prstGeom>
        </p:spPr>
      </p:pic>
      <p:sp>
        <p:nvSpPr>
          <p:cNvPr id="5" name="TextBox 4">
            <a:extLst>
              <a:ext uri="{FF2B5EF4-FFF2-40B4-BE49-F238E27FC236}">
                <a16:creationId xmlns:a16="http://schemas.microsoft.com/office/drawing/2014/main" id="{9A6865E4-1DD9-7D41-AA59-CD68FE19C547}"/>
              </a:ext>
            </a:extLst>
          </p:cNvPr>
          <p:cNvSpPr txBox="1"/>
          <p:nvPr/>
        </p:nvSpPr>
        <p:spPr>
          <a:xfrm>
            <a:off x="627529" y="3274710"/>
            <a:ext cx="4731572" cy="2031325"/>
          </a:xfrm>
          <a:prstGeom prst="rect">
            <a:avLst/>
          </a:prstGeom>
          <a:noFill/>
        </p:spPr>
        <p:txBody>
          <a:bodyPr wrap="square" rtlCol="0">
            <a:spAutoFit/>
          </a:bodyPr>
          <a:lstStyle/>
          <a:p>
            <a:r>
              <a:rPr lang="en-US" dirty="0"/>
              <a:t>mP = maritime Polar (moist, cold)</a:t>
            </a:r>
          </a:p>
          <a:p>
            <a:endParaRPr lang="en-US" dirty="0"/>
          </a:p>
          <a:p>
            <a:r>
              <a:rPr lang="en-US" dirty="0"/>
              <a:t>cP = continental Polar (dry, cold)</a:t>
            </a:r>
          </a:p>
          <a:p>
            <a:endParaRPr lang="en-US" dirty="0"/>
          </a:p>
          <a:p>
            <a:r>
              <a:rPr lang="en-US" dirty="0"/>
              <a:t>mT = maritime Tropical (moist, warm)</a:t>
            </a:r>
          </a:p>
          <a:p>
            <a:endParaRPr lang="en-US" dirty="0"/>
          </a:p>
          <a:p>
            <a:r>
              <a:rPr lang="en-US" dirty="0"/>
              <a:t>cT = continental Tropical (dry, warm)</a:t>
            </a:r>
          </a:p>
        </p:txBody>
      </p:sp>
      <p:sp>
        <p:nvSpPr>
          <p:cNvPr id="6" name="TextBox 5">
            <a:extLst>
              <a:ext uri="{FF2B5EF4-FFF2-40B4-BE49-F238E27FC236}">
                <a16:creationId xmlns:a16="http://schemas.microsoft.com/office/drawing/2014/main" id="{DAE6FF71-5454-934D-832A-09B4F6E9A183}"/>
              </a:ext>
            </a:extLst>
          </p:cNvPr>
          <p:cNvSpPr txBox="1"/>
          <p:nvPr/>
        </p:nvSpPr>
        <p:spPr>
          <a:xfrm>
            <a:off x="7864873" y="2291315"/>
            <a:ext cx="3701705" cy="369332"/>
          </a:xfrm>
          <a:prstGeom prst="rect">
            <a:avLst/>
          </a:prstGeom>
          <a:noFill/>
        </p:spPr>
        <p:txBody>
          <a:bodyPr wrap="square" rtlCol="0">
            <a:spAutoFit/>
          </a:bodyPr>
          <a:lstStyle/>
          <a:p>
            <a:r>
              <a:rPr lang="en-US" dirty="0">
                <a:solidFill>
                  <a:schemeClr val="accent4">
                    <a:lumMod val="75000"/>
                  </a:schemeClr>
                </a:solidFill>
              </a:rPr>
              <a:t>cold latitudes – polar air masses</a:t>
            </a:r>
          </a:p>
        </p:txBody>
      </p:sp>
      <p:sp>
        <p:nvSpPr>
          <p:cNvPr id="7" name="TextBox 6">
            <a:extLst>
              <a:ext uri="{FF2B5EF4-FFF2-40B4-BE49-F238E27FC236}">
                <a16:creationId xmlns:a16="http://schemas.microsoft.com/office/drawing/2014/main" id="{8C29B8F1-9D34-8442-AE17-F478D14B603C}"/>
              </a:ext>
            </a:extLst>
          </p:cNvPr>
          <p:cNvSpPr txBox="1"/>
          <p:nvPr/>
        </p:nvSpPr>
        <p:spPr>
          <a:xfrm>
            <a:off x="7564421" y="6292243"/>
            <a:ext cx="4173965" cy="369332"/>
          </a:xfrm>
          <a:prstGeom prst="rect">
            <a:avLst/>
          </a:prstGeom>
          <a:noFill/>
        </p:spPr>
        <p:txBody>
          <a:bodyPr wrap="square" rtlCol="0">
            <a:spAutoFit/>
          </a:bodyPr>
          <a:lstStyle/>
          <a:p>
            <a:r>
              <a:rPr lang="en-US" dirty="0">
                <a:solidFill>
                  <a:srgbClr val="FF0000"/>
                </a:solidFill>
              </a:rPr>
              <a:t>warm latitudes – tropical air masses</a:t>
            </a:r>
          </a:p>
        </p:txBody>
      </p:sp>
      <p:cxnSp>
        <p:nvCxnSpPr>
          <p:cNvPr id="9" name="Straight Arrow Connector 8">
            <a:extLst>
              <a:ext uri="{FF2B5EF4-FFF2-40B4-BE49-F238E27FC236}">
                <a16:creationId xmlns:a16="http://schemas.microsoft.com/office/drawing/2014/main" id="{0EA2AE07-9669-A54D-988B-CA2B3CA0B482}"/>
              </a:ext>
            </a:extLst>
          </p:cNvPr>
          <p:cNvCxnSpPr>
            <a:cxnSpLocks/>
          </p:cNvCxnSpPr>
          <p:nvPr/>
        </p:nvCxnSpPr>
        <p:spPr>
          <a:xfrm flipH="1">
            <a:off x="8121083" y="2660647"/>
            <a:ext cx="1689354" cy="1255137"/>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6914AD-144C-294C-99D0-32CAB2D7608D}"/>
              </a:ext>
            </a:extLst>
          </p:cNvPr>
          <p:cNvCxnSpPr>
            <a:cxnSpLocks/>
          </p:cNvCxnSpPr>
          <p:nvPr/>
        </p:nvCxnSpPr>
        <p:spPr>
          <a:xfrm flipH="1">
            <a:off x="9432888" y="2672048"/>
            <a:ext cx="539050" cy="102057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C40E02-9EB3-F54E-95CF-4DA78905720D}"/>
              </a:ext>
            </a:extLst>
          </p:cNvPr>
          <p:cNvCxnSpPr>
            <a:cxnSpLocks/>
          </p:cNvCxnSpPr>
          <p:nvPr/>
        </p:nvCxnSpPr>
        <p:spPr>
          <a:xfrm flipH="1" flipV="1">
            <a:off x="8435029" y="5834553"/>
            <a:ext cx="1139277" cy="4576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29AE14-31B5-834E-9B9F-215EF02C817A}"/>
              </a:ext>
            </a:extLst>
          </p:cNvPr>
          <p:cNvCxnSpPr>
            <a:cxnSpLocks/>
          </p:cNvCxnSpPr>
          <p:nvPr/>
        </p:nvCxnSpPr>
        <p:spPr>
          <a:xfrm flipH="1" flipV="1">
            <a:off x="9432889" y="5480685"/>
            <a:ext cx="377548" cy="7956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515BA36-3CD6-6447-B566-C8224BC2FF63}"/>
              </a:ext>
            </a:extLst>
          </p:cNvPr>
          <p:cNvCxnSpPr>
            <a:cxnSpLocks/>
          </p:cNvCxnSpPr>
          <p:nvPr/>
        </p:nvCxnSpPr>
        <p:spPr>
          <a:xfrm flipV="1">
            <a:off x="10047642" y="5914269"/>
            <a:ext cx="528109" cy="3925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5C9A6B-A1EC-0A44-B6B2-3EFB7E256D75}"/>
              </a:ext>
            </a:extLst>
          </p:cNvPr>
          <p:cNvSpPr txBox="1"/>
          <p:nvPr/>
        </p:nvSpPr>
        <p:spPr>
          <a:xfrm>
            <a:off x="274320" y="5801788"/>
            <a:ext cx="6975799" cy="523220"/>
          </a:xfrm>
          <a:prstGeom prst="rect">
            <a:avLst/>
          </a:prstGeom>
          <a:noFill/>
        </p:spPr>
        <p:txBody>
          <a:bodyPr wrap="square" rtlCol="0">
            <a:spAutoFit/>
          </a:bodyPr>
          <a:lstStyle/>
          <a:p>
            <a:r>
              <a:rPr lang="en-US" sz="1400" dirty="0">
                <a:solidFill>
                  <a:schemeClr val="accent3">
                    <a:lumMod val="75000"/>
                  </a:schemeClr>
                </a:solidFill>
              </a:rPr>
              <a:t>You do NOT need to memorize the names of the air masses, but you DO need to understand this concept of air masses forming according to location. </a:t>
            </a:r>
          </a:p>
        </p:txBody>
      </p:sp>
    </p:spTree>
    <p:extLst>
      <p:ext uri="{BB962C8B-B14F-4D97-AF65-F5344CB8AC3E}">
        <p14:creationId xmlns:p14="http://schemas.microsoft.com/office/powerpoint/2010/main" val="223358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5275-CF97-F843-A6A9-FE3B131B1E65}"/>
              </a:ext>
            </a:extLst>
          </p:cNvPr>
          <p:cNvSpPr>
            <a:spLocks noGrp="1"/>
          </p:cNvSpPr>
          <p:nvPr>
            <p:ph type="title"/>
          </p:nvPr>
        </p:nvSpPr>
        <p:spPr>
          <a:xfrm>
            <a:off x="1066800" y="642594"/>
            <a:ext cx="10058400" cy="960295"/>
          </a:xfrm>
        </p:spPr>
        <p:txBody>
          <a:bodyPr/>
          <a:lstStyle/>
          <a:p>
            <a:r>
              <a:rPr lang="en-US" dirty="0"/>
              <a:t>Air Masses and Wind</a:t>
            </a:r>
          </a:p>
        </p:txBody>
      </p:sp>
      <p:sp>
        <p:nvSpPr>
          <p:cNvPr id="3" name="Content Placeholder 2">
            <a:extLst>
              <a:ext uri="{FF2B5EF4-FFF2-40B4-BE49-F238E27FC236}">
                <a16:creationId xmlns:a16="http://schemas.microsoft.com/office/drawing/2014/main" id="{F619D20E-581C-1D4E-BC3A-1CDD6419E532}"/>
              </a:ext>
            </a:extLst>
          </p:cNvPr>
          <p:cNvSpPr>
            <a:spLocks noGrp="1"/>
          </p:cNvSpPr>
          <p:nvPr>
            <p:ph idx="1"/>
          </p:nvPr>
        </p:nvSpPr>
        <p:spPr>
          <a:xfrm>
            <a:off x="1066800" y="1694329"/>
            <a:ext cx="10058400" cy="3931920"/>
          </a:xfrm>
        </p:spPr>
        <p:txBody>
          <a:bodyPr/>
          <a:lstStyle/>
          <a:p>
            <a:r>
              <a:rPr lang="en-US" dirty="0"/>
              <a:t>Once formed, an air mass moves, and this affects the weather in the location the air mass moves to.</a:t>
            </a:r>
          </a:p>
          <a:p>
            <a:pPr marL="0" indent="0">
              <a:buNone/>
            </a:pPr>
            <a:r>
              <a:rPr lang="en-US" dirty="0"/>
              <a:t> </a:t>
            </a:r>
          </a:p>
          <a:p>
            <a:r>
              <a:rPr lang="en-US" dirty="0">
                <a:solidFill>
                  <a:schemeClr val="accent1"/>
                </a:solidFill>
              </a:rPr>
              <a:t>Most widespread and significant weather events occur at the boundary of two or more air masses. </a:t>
            </a:r>
            <a:r>
              <a:rPr lang="en-US" dirty="0"/>
              <a:t>Examples would include when a cold front meets with a warm front, or a dry air mass meets with a moist air mass.</a:t>
            </a:r>
          </a:p>
          <a:p>
            <a:endParaRPr lang="en-US" dirty="0"/>
          </a:p>
          <a:p>
            <a:r>
              <a:rPr lang="en-US" dirty="0"/>
              <a:t>These significant weather events include </a:t>
            </a:r>
            <a:r>
              <a:rPr lang="en-US" dirty="0">
                <a:solidFill>
                  <a:schemeClr val="accent1"/>
                </a:solidFill>
              </a:rPr>
              <a:t>thunderstorms, tornadoes, and hurricanes.</a:t>
            </a:r>
          </a:p>
          <a:p>
            <a:endParaRPr lang="en-US" dirty="0"/>
          </a:p>
        </p:txBody>
      </p:sp>
    </p:spTree>
    <p:extLst>
      <p:ext uri="{BB962C8B-B14F-4D97-AF65-F5344CB8AC3E}">
        <p14:creationId xmlns:p14="http://schemas.microsoft.com/office/powerpoint/2010/main" val="30440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8ADF-2784-784D-BCA7-2A356CFC9E3B}"/>
              </a:ext>
            </a:extLst>
          </p:cNvPr>
          <p:cNvSpPr>
            <a:spLocks noGrp="1"/>
          </p:cNvSpPr>
          <p:nvPr>
            <p:ph type="title"/>
          </p:nvPr>
        </p:nvSpPr>
        <p:spPr>
          <a:xfrm>
            <a:off x="873163" y="462578"/>
            <a:ext cx="10058400" cy="952052"/>
          </a:xfrm>
        </p:spPr>
        <p:txBody>
          <a:bodyPr/>
          <a:lstStyle/>
          <a:p>
            <a:r>
              <a:rPr lang="en-US" dirty="0"/>
              <a:t>Thunderstorms</a:t>
            </a:r>
          </a:p>
        </p:txBody>
      </p:sp>
      <p:sp>
        <p:nvSpPr>
          <p:cNvPr id="3" name="Content Placeholder 2">
            <a:extLst>
              <a:ext uri="{FF2B5EF4-FFF2-40B4-BE49-F238E27FC236}">
                <a16:creationId xmlns:a16="http://schemas.microsoft.com/office/drawing/2014/main" id="{431A45CB-D179-DB4E-BC5E-2E3D4BAC2B69}"/>
              </a:ext>
            </a:extLst>
          </p:cNvPr>
          <p:cNvSpPr>
            <a:spLocks noGrp="1"/>
          </p:cNvSpPr>
          <p:nvPr>
            <p:ph idx="1"/>
          </p:nvPr>
        </p:nvSpPr>
        <p:spPr>
          <a:xfrm>
            <a:off x="874955" y="1414630"/>
            <a:ext cx="10443882" cy="4765638"/>
          </a:xfrm>
        </p:spPr>
        <p:txBody>
          <a:bodyPr>
            <a:normAutofit fontScale="92500" lnSpcReduction="10000"/>
          </a:bodyPr>
          <a:lstStyle/>
          <a:p>
            <a:pPr marL="0" indent="0">
              <a:buNone/>
            </a:pPr>
            <a:r>
              <a:rPr lang="en-US" dirty="0">
                <a:solidFill>
                  <a:schemeClr val="accent1"/>
                </a:solidFill>
              </a:rPr>
              <a:t>Three basic ingredients are required for a thunderstorm to form: moisture, instability, and a source of lift.</a:t>
            </a:r>
          </a:p>
          <a:p>
            <a:pPr marL="0" indent="0">
              <a:buNone/>
            </a:pPr>
            <a:endParaRPr lang="en-US" dirty="0">
              <a:solidFill>
                <a:schemeClr val="accent1">
                  <a:lumMod val="75000"/>
                </a:schemeClr>
              </a:solidFill>
            </a:endParaRPr>
          </a:p>
          <a:p>
            <a:pPr marL="0" indent="0">
              <a:buNone/>
            </a:pPr>
            <a:r>
              <a:rPr lang="en-US" dirty="0"/>
              <a:t>You already know that low pressure systems cause precipitation. A low pressure system involves warm air rising because it is less dense than the surrounding air. As the air rises into the atmosphere it cools, and the water vapor in the air (moisture) condenses and forms clouds. When the cloud contains too much water, a form of precipitation will occur, such as rain or snow. </a:t>
            </a:r>
          </a:p>
          <a:p>
            <a:pPr marL="0" indent="0">
              <a:buNone/>
            </a:pPr>
            <a:endParaRPr lang="en-US" dirty="0"/>
          </a:p>
          <a:p>
            <a:pPr marL="0" indent="0">
              <a:buNone/>
            </a:pPr>
            <a:r>
              <a:rPr lang="en-US" dirty="0"/>
              <a:t>However, thunderstorms can result instead of steady rain if </a:t>
            </a:r>
          </a:p>
          <a:p>
            <a:pPr marL="342900" indent="-342900">
              <a:buAutoNum type="arabicPeriod"/>
            </a:pPr>
            <a:r>
              <a:rPr lang="en-US" dirty="0"/>
              <a:t>the air is unstable, meaning that it is warmer than the air around it, so that it keeps rising, instead of sinking. This is why thunderstorms are more common in the warm season (summer for the northern hemisphere).</a:t>
            </a:r>
          </a:p>
          <a:p>
            <a:pPr marL="342900" indent="-342900">
              <a:buAutoNum type="arabicPeriod"/>
            </a:pPr>
            <a:r>
              <a:rPr lang="en-US" dirty="0"/>
              <a:t>something increases the lift, such as a cold front or mountains. Recall that a cold front makes a warm air mass rise rapidly, whereas a warm front allows the warm air mass to rise gradually. The dramatic rise involved in a cold front often causes thunderstorms. Mountains can provide a similar rapid rise.</a:t>
            </a:r>
          </a:p>
          <a:p>
            <a:pPr marL="0" indent="0">
              <a:buNone/>
            </a:pPr>
            <a:endParaRPr lang="en-US" dirty="0"/>
          </a:p>
        </p:txBody>
      </p:sp>
    </p:spTree>
    <p:extLst>
      <p:ext uri="{BB962C8B-B14F-4D97-AF65-F5344CB8AC3E}">
        <p14:creationId xmlns:p14="http://schemas.microsoft.com/office/powerpoint/2010/main" val="41885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A66F-EF7A-DC46-9207-FCE9E66E2F35}"/>
              </a:ext>
            </a:extLst>
          </p:cNvPr>
          <p:cNvSpPr>
            <a:spLocks noGrp="1"/>
          </p:cNvSpPr>
          <p:nvPr>
            <p:ph type="title"/>
          </p:nvPr>
        </p:nvSpPr>
        <p:spPr>
          <a:xfrm>
            <a:off x="1066800" y="557957"/>
            <a:ext cx="10058400" cy="960295"/>
          </a:xfrm>
        </p:spPr>
        <p:txBody>
          <a:bodyPr/>
          <a:lstStyle/>
          <a:p>
            <a:r>
              <a:rPr lang="en-US" dirty="0"/>
              <a:t>Tornadoes</a:t>
            </a:r>
          </a:p>
        </p:txBody>
      </p:sp>
      <p:sp>
        <p:nvSpPr>
          <p:cNvPr id="3" name="Content Placeholder 2">
            <a:extLst>
              <a:ext uri="{FF2B5EF4-FFF2-40B4-BE49-F238E27FC236}">
                <a16:creationId xmlns:a16="http://schemas.microsoft.com/office/drawing/2014/main" id="{D5A5AA00-0781-9F42-99FB-7C205879CB4E}"/>
              </a:ext>
            </a:extLst>
          </p:cNvPr>
          <p:cNvSpPr>
            <a:spLocks noGrp="1"/>
          </p:cNvSpPr>
          <p:nvPr>
            <p:ph idx="1"/>
          </p:nvPr>
        </p:nvSpPr>
        <p:spPr>
          <a:xfrm>
            <a:off x="1066800" y="1518252"/>
            <a:ext cx="10368579" cy="1472374"/>
          </a:xfrm>
        </p:spPr>
        <p:txBody>
          <a:bodyPr/>
          <a:lstStyle/>
          <a:p>
            <a:r>
              <a:rPr lang="en-US" dirty="0"/>
              <a:t>Under the right conditions, thunderstorms can turn into more powerful tornadoes. While not all thunderstorms produce tornadoes, </a:t>
            </a:r>
            <a:r>
              <a:rPr lang="en-US" dirty="0">
                <a:solidFill>
                  <a:schemeClr val="accent1"/>
                </a:solidFill>
              </a:rPr>
              <a:t>almost all tornadoes form from a thunderstorm.</a:t>
            </a:r>
          </a:p>
          <a:p>
            <a:r>
              <a:rPr lang="en-US" dirty="0"/>
              <a:t>Watch this video to learn how tornadoes form:  </a:t>
            </a:r>
            <a:r>
              <a:rPr lang="en-US" dirty="0">
                <a:hlinkClick r:id="rId2"/>
              </a:rPr>
              <a:t>https://youtu.be/LT7yRMLAkCY</a:t>
            </a:r>
            <a:endParaRPr lang="en-US" dirty="0"/>
          </a:p>
          <a:p>
            <a:endParaRPr lang="en-US" dirty="0"/>
          </a:p>
          <a:p>
            <a:endParaRPr lang="en-US" dirty="0"/>
          </a:p>
        </p:txBody>
      </p:sp>
      <p:pic>
        <p:nvPicPr>
          <p:cNvPr id="4098" name="Picture 2" descr="Series of three drawings showing how tornado forms in thunder cloud.">
            <a:extLst>
              <a:ext uri="{FF2B5EF4-FFF2-40B4-BE49-F238E27FC236}">
                <a16:creationId xmlns:a16="http://schemas.microsoft.com/office/drawing/2014/main" id="{BFC9ADF4-90FE-CB48-A18C-A6D9A291B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00" y="3083505"/>
            <a:ext cx="11059200"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5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8FE0-66E2-0441-87B2-13C9FCC467FD}"/>
              </a:ext>
            </a:extLst>
          </p:cNvPr>
          <p:cNvSpPr>
            <a:spLocks noGrp="1"/>
          </p:cNvSpPr>
          <p:nvPr>
            <p:ph type="title"/>
          </p:nvPr>
        </p:nvSpPr>
        <p:spPr>
          <a:xfrm>
            <a:off x="808617" y="524260"/>
            <a:ext cx="10058400" cy="938780"/>
          </a:xfrm>
        </p:spPr>
        <p:txBody>
          <a:bodyPr/>
          <a:lstStyle/>
          <a:p>
            <a:r>
              <a:rPr lang="en-US" dirty="0"/>
              <a:t>Tornadoes</a:t>
            </a:r>
          </a:p>
        </p:txBody>
      </p:sp>
      <p:pic>
        <p:nvPicPr>
          <p:cNvPr id="1040" name="Picture 16" descr="Image result for tornado alley map">
            <a:extLst>
              <a:ext uri="{FF2B5EF4-FFF2-40B4-BE49-F238E27FC236}">
                <a16:creationId xmlns:a16="http://schemas.microsoft.com/office/drawing/2014/main" id="{04E61E06-F10A-124B-BCC1-67A6E3A51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945" y="233979"/>
            <a:ext cx="5934976" cy="393192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81BCA50-EFE9-1C48-9DA4-405EBFD9E9C9}"/>
              </a:ext>
            </a:extLst>
          </p:cNvPr>
          <p:cNvSpPr>
            <a:spLocks noGrp="1"/>
          </p:cNvSpPr>
          <p:nvPr>
            <p:ph idx="1"/>
          </p:nvPr>
        </p:nvSpPr>
        <p:spPr>
          <a:xfrm>
            <a:off x="808617" y="1463039"/>
            <a:ext cx="4940145" cy="4249271"/>
          </a:xfrm>
        </p:spPr>
        <p:txBody>
          <a:bodyPr/>
          <a:lstStyle/>
          <a:p>
            <a:r>
              <a:rPr lang="en-US" dirty="0"/>
              <a:t>Some areas are more likely to form tornadoes. The US has the greatest number of tornadoes, many of which occur in a region called Tornado Alley.</a:t>
            </a:r>
          </a:p>
          <a:p>
            <a:pPr marL="0" indent="0">
              <a:buNone/>
            </a:pPr>
            <a:endParaRPr lang="en-US" dirty="0"/>
          </a:p>
          <a:p>
            <a:r>
              <a:rPr lang="en-US" dirty="0"/>
              <a:t>Tornado Alley is a region where the cold, dry air mass from the north often meets with the warm, moist air of the Gulf of Mexico, and sometimes the warm, dry air from Mexico, creating a strong “clash” of opposite types of air masses. This helps to produce the winds and lift needed to form tornadoes.</a:t>
            </a:r>
          </a:p>
        </p:txBody>
      </p:sp>
    </p:spTree>
    <p:extLst>
      <p:ext uri="{BB962C8B-B14F-4D97-AF65-F5344CB8AC3E}">
        <p14:creationId xmlns:p14="http://schemas.microsoft.com/office/powerpoint/2010/main" val="3824274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526</TotalTime>
  <Words>1169</Words>
  <Application>Microsoft Macintosh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Garamond</vt:lpstr>
      <vt:lpstr>Savon</vt:lpstr>
      <vt:lpstr>Severe Weather</vt:lpstr>
      <vt:lpstr>Severe Weather Overview</vt:lpstr>
      <vt:lpstr>Air Masses and Wind</vt:lpstr>
      <vt:lpstr>Air Masses and Wind</vt:lpstr>
      <vt:lpstr>Air Masses and Wind</vt:lpstr>
      <vt:lpstr>Air Masses and Wind</vt:lpstr>
      <vt:lpstr>Thunderstorms</vt:lpstr>
      <vt:lpstr>Tornadoes</vt:lpstr>
      <vt:lpstr>Tornadoes</vt:lpstr>
      <vt:lpstr>Hurricanes</vt:lpstr>
      <vt:lpstr>Hurricanes (a.k.a. Tropical Cyclones)</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Lea Simmons (jlsmmns2)</dc:creator>
  <cp:lastModifiedBy>Jennifer Lea Simmons (jlsmmns2)</cp:lastModifiedBy>
  <cp:revision>24</cp:revision>
  <dcterms:created xsi:type="dcterms:W3CDTF">2020-03-27T03:33:16Z</dcterms:created>
  <dcterms:modified xsi:type="dcterms:W3CDTF">2020-04-01T07:23:01Z</dcterms:modified>
</cp:coreProperties>
</file>